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33"/>
  </p:notesMasterIdLst>
  <p:sldIdLst>
    <p:sldId id="258" r:id="rId2"/>
    <p:sldId id="259" r:id="rId3"/>
    <p:sldId id="287" r:id="rId4"/>
    <p:sldId id="288" r:id="rId5"/>
    <p:sldId id="267" r:id="rId6"/>
    <p:sldId id="268" r:id="rId7"/>
    <p:sldId id="257" r:id="rId8"/>
    <p:sldId id="262" r:id="rId9"/>
    <p:sldId id="269" r:id="rId10"/>
    <p:sldId id="260" r:id="rId11"/>
    <p:sldId id="256" r:id="rId12"/>
    <p:sldId id="261" r:id="rId13"/>
    <p:sldId id="285" r:id="rId14"/>
    <p:sldId id="289" r:id="rId15"/>
    <p:sldId id="270" r:id="rId16"/>
    <p:sldId id="283" r:id="rId17"/>
    <p:sldId id="284" r:id="rId18"/>
    <p:sldId id="286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90" r:id="rId3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636" autoAdjust="0"/>
    <p:restoredTop sz="96404" autoAdjust="0"/>
  </p:normalViewPr>
  <p:slideViewPr>
    <p:cSldViewPr snapToGrid="0">
      <p:cViewPr varScale="1">
        <p:scale>
          <a:sx n="112" d="100"/>
          <a:sy n="112" d="100"/>
        </p:scale>
        <p:origin x="169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3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32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3200" b="1" dirty="0"/>
              <a:t>Категории </a:t>
            </a:r>
            <a:r>
              <a:rPr lang="ru-RU" sz="3200" b="1" dirty="0" smtClean="0"/>
              <a:t>граждан </a:t>
            </a:r>
            <a:endParaRPr lang="ru-RU" sz="3200" b="1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2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Категории граждан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F228-4A16-8D3C-83405C0FC795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F228-4A16-8D3C-83405C0FC795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F228-4A16-8D3C-83405C0FC795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F228-4A16-8D3C-83405C0FC795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3"/>
                <c:pt idx="0">
                  <c:v>Инвалиды</c:v>
                </c:pt>
                <c:pt idx="1">
                  <c:v>Пенсионеры без группы инвалидности </c:v>
                </c:pt>
                <c:pt idx="2">
                  <c:v>Граждане старше 80 лет 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73</c:v>
                </c:pt>
                <c:pt idx="1">
                  <c:v>99</c:v>
                </c:pt>
                <c:pt idx="2">
                  <c:v>30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5E25-4505-B713-B7F990A92F3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r"/>
      <c:legendEntry>
        <c:idx val="3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36132090458170918"/>
          <c:y val="4.759171379546893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cap="all" spc="50" baseline="0">
              <a:solidFill>
                <a:schemeClr val="accent2">
                  <a:lumMod val="50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Условия оплаты 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D19E-4524-BDBE-260B65266B0C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D19E-4524-BDBE-260B65266B0C}"/>
              </c:ext>
            </c:extLst>
          </c:dPt>
          <c:dLbls>
            <c:dLbl>
              <c:idx val="0"/>
              <c:layout>
                <c:manualLayout>
                  <c:x val="0"/>
                  <c:y val="-3.1325716662099358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2800" b="1" i="0" u="none" strike="noStrike" kern="1200" baseline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2800" baseline="0" smtClean="0"/>
                      <a:t> </a:t>
                    </a:r>
                    <a:fld id="{18BECF91-988C-4826-B2EA-7BFD44E29A75}" type="PERCENTAGE">
                      <a:rPr lang="en-US" sz="2800" baseline="0"/>
                      <a:pPr>
                        <a:defRPr sz="2800"/>
                      </a:pPr>
                      <a:t>[ПРОЦЕНТ]</a:t>
                    </a:fld>
                    <a:endParaRPr lang="en-US" sz="2800" baseline="0" smtClean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800" b="1" i="0" u="none" strike="noStrik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D19E-4524-BDBE-260B65266B0C}"/>
                </c:ex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1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2800" b="1" i="0" u="none" strike="noStrike" kern="1200" baseline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FABE8B0F-9B43-42BC-87A3-CCECA6E4122A}" type="PERCENTAGE">
                      <a:rPr lang="en-US" sz="2800" baseline="0" smtClean="0"/>
                      <a:pPr>
                        <a:defRPr sz="2800"/>
                      </a:pPr>
                      <a:t>[ПРОЦЕНТ]</a:t>
                    </a:fld>
                    <a:endParaRPr lang="ru-RU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800" b="1" i="0" u="none" strike="noStrik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D19E-4524-BDBE-260B65266B0C}"/>
                </c:ex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Платники 91 чел</c:v>
                </c:pt>
                <c:pt idx="1">
                  <c:v>Бесплатники 81 чел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91</c:v>
                </c:pt>
                <c:pt idx="1">
                  <c:v>81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0E11-497D-B048-7F1137B27BDD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accent2">
                  <a:lumMod val="50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gradFill>
      <a:gsLst>
        <a:gs pos="20000">
          <a:schemeClr val="accent1">
            <a:lumMod val="5000"/>
            <a:lumOff val="95000"/>
          </a:schemeClr>
        </a:gs>
        <a:gs pos="100000">
          <a:schemeClr val="accent1">
            <a:lumMod val="45000"/>
            <a:lumOff val="55000"/>
          </a:schemeClr>
        </a:gs>
        <a:gs pos="100000">
          <a:schemeClr val="accent1">
            <a:lumMod val="45000"/>
            <a:lumOff val="55000"/>
          </a:schemeClr>
        </a:gs>
        <a:gs pos="100000">
          <a:schemeClr val="accent1">
            <a:lumMod val="30000"/>
            <a:lumOff val="70000"/>
          </a:schemeClr>
        </a:gs>
      </a:gsLst>
      <a:lin ang="5400000" scaled="1"/>
    </a:gradFill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2018</c:v>
                </c:pt>
              </c:strCache>
            </c:strRef>
          </c:tx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Срочные социальные услуги</c:v>
                </c:pt>
                <c:pt idx="1">
                  <c:v>ГСП</c:v>
                </c:pt>
                <c:pt idx="2">
                  <c:v>Социальный контракт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1197</c:v>
                </c:pt>
                <c:pt idx="1">
                  <c:v>824</c:v>
                </c:pt>
                <c:pt idx="2">
                  <c:v>66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062C-4128-B51C-19D2729578A7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chemeClr val="accent2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dLbl>
              <c:idx val="1"/>
              <c:layout>
                <c:manualLayout>
                  <c:x val="-1.0416666666666666E-2"/>
                  <c:y val="7.398449803149601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D2FE-4CD6-AF5A-7EAEBB9BA79D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Срочные социальные услуги</c:v>
                </c:pt>
                <c:pt idx="1">
                  <c:v>ГСП</c:v>
                </c:pt>
                <c:pt idx="2">
                  <c:v>Социальный контракт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1197</c:v>
                </c:pt>
                <c:pt idx="1">
                  <c:v>782</c:v>
                </c:pt>
                <c:pt idx="2">
                  <c:v>75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062C-4128-B51C-19D2729578A7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297674232"/>
        <c:axId val="297674624"/>
      </c:barChart>
      <c:catAx>
        <c:axId val="2976742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97674624"/>
        <c:crosses val="autoZero"/>
        <c:auto val="1"/>
        <c:lblAlgn val="ctr"/>
        <c:lblOffset val="100"/>
        <c:noMultiLvlLbl val="0"/>
      </c:catAx>
      <c:valAx>
        <c:axId val="297674624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2976742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5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F2E7BB-13B4-47ED-B2D5-3AA08F4B187F}" type="datetimeFigureOut">
              <a:rPr lang="ru-RU" smtClean="0"/>
              <a:t>18.11.2022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46D783-19F7-465E-B18A-D7268CD1E2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10118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99876A-2C8C-400B-A618-823855B06967}" type="slidenum">
              <a:rPr lang="ru-RU" smtClean="0"/>
              <a:pPr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67632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4334933" y="1169931"/>
            <a:ext cx="4814835" cy="4993802"/>
            <a:chOff x="4334933" y="1169931"/>
            <a:chExt cx="4814835" cy="4993802"/>
          </a:xfrm>
        </p:grpSpPr>
        <p:cxnSp>
          <p:nvCxnSpPr>
            <p:cNvPr id="17" name="Straight Connector 16"/>
            <p:cNvCxnSpPr/>
            <p:nvPr/>
          </p:nvCxnSpPr>
          <p:spPr>
            <a:xfrm flipH="1">
              <a:off x="6009259" y="1169931"/>
              <a:ext cx="3134741" cy="313474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>
              <a:off x="4334933" y="1348898"/>
              <a:ext cx="4814835" cy="481483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5225595" y="1469269"/>
              <a:ext cx="3912054" cy="391205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>
              <a:off x="5304588" y="1307856"/>
              <a:ext cx="3839412" cy="3839412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5707078" y="1770196"/>
              <a:ext cx="3430571" cy="343057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533400"/>
            <a:ext cx="6154713" cy="3124201"/>
          </a:xfrm>
        </p:spPr>
        <p:txBody>
          <a:bodyPr anchor="b">
            <a:normAutofit/>
          </a:bodyPr>
          <a:lstStyle>
            <a:lvl1pPr algn="l">
              <a:defRPr sz="44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3843868"/>
            <a:ext cx="4954250" cy="1913466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13295-6466-492D-B55D-E927A9407CAB}" type="datetimeFigureOut">
              <a:rPr lang="ru-RU" smtClean="0"/>
              <a:t>18.11.2022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E43DC-1FDE-417B-96EA-B63B8F52EF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7088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482">
        <p:random/>
      </p:transition>
    </mc:Choice>
    <mc:Fallback xmlns="">
      <p:transition spd="slow" advTm="2482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533400" y="533400"/>
            <a:ext cx="8077200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762002" y="3843867"/>
            <a:ext cx="7281332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13295-6466-492D-B55D-E927A9407CAB}" type="datetimeFigureOut">
              <a:rPr lang="ru-RU" smtClean="0"/>
              <a:t>18.11.2022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E43DC-1FDE-417B-96EA-B63B8F52EF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977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482">
        <p:random/>
      </p:transition>
    </mc:Choice>
    <mc:Fallback xmlns="">
      <p:transition spd="slow" advTm="2482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8077200" cy="2895600"/>
          </a:xfrm>
        </p:spPr>
        <p:txBody>
          <a:bodyPr anchor="ctr">
            <a:normAutofit/>
          </a:bodyPr>
          <a:lstStyle>
            <a:lvl1pPr algn="l">
              <a:defRPr sz="28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114800"/>
            <a:ext cx="6383552" cy="1905000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13295-6466-492D-B55D-E927A9407CAB}" type="datetimeFigureOut">
              <a:rPr lang="ru-RU" smtClean="0"/>
              <a:t>18.11.2022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E43DC-1FDE-417B-96EA-B63B8F52EF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849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482">
        <p:random/>
      </p:transition>
    </mc:Choice>
    <mc:Fallback xmlns="">
      <p:transition spd="slow" advTm="2482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3" y="533400"/>
            <a:ext cx="6859787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66800" y="3429000"/>
            <a:ext cx="6402467" cy="4826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301070"/>
            <a:ext cx="6382361" cy="171873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13295-6466-492D-B55D-E927A9407CAB}" type="datetimeFigureOut">
              <a:rPr lang="ru-RU" smtClean="0"/>
              <a:t>18.11.2022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E43DC-1FDE-417B-96EA-B63B8F52EF21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47516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482">
        <p:random/>
      </p:transition>
    </mc:Choice>
    <mc:Fallback xmlns="">
      <p:transition spd="slow" advTm="2482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429000"/>
            <a:ext cx="6382361" cy="1697400"/>
          </a:xfrm>
        </p:spPr>
        <p:txBody>
          <a:bodyPr anchor="b">
            <a:normAutofit/>
          </a:bodyPr>
          <a:lstStyle>
            <a:lvl1pPr algn="l">
              <a:defRPr sz="28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132980"/>
            <a:ext cx="6383552" cy="886819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13295-6466-492D-B55D-E927A9407CAB}" type="datetimeFigureOut">
              <a:rPr lang="ru-RU" smtClean="0"/>
              <a:t>18.11.2022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E43DC-1FDE-417B-96EA-B63B8F52EF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5615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482">
        <p:random/>
      </p:transition>
    </mc:Choice>
    <mc:Fallback xmlns="">
      <p:transition spd="slow" advTm="2482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4" y="533400"/>
            <a:ext cx="6859786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886200"/>
            <a:ext cx="638236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953000"/>
            <a:ext cx="63823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13295-6466-492D-B55D-E927A9407CAB}" type="datetimeFigureOut">
              <a:rPr lang="ru-RU" smtClean="0"/>
              <a:t>18.11.2022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E43DC-1FDE-417B-96EA-B63B8F52EF21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67155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482">
        <p:random/>
      </p:transition>
    </mc:Choice>
    <mc:Fallback xmlns="">
      <p:transition spd="slow" advTm="2482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7525658" cy="28956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800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928534"/>
            <a:ext cx="6382361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766735"/>
            <a:ext cx="6382360" cy="1253065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13295-6466-492D-B55D-E927A9407CAB}" type="datetimeFigureOut">
              <a:rPr lang="ru-RU" smtClean="0"/>
              <a:t>18.11.2022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E43DC-1FDE-417B-96EA-B63B8F52EF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2987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482">
        <p:random/>
      </p:transition>
    </mc:Choice>
    <mc:Fallback xmlns="">
      <p:transition spd="slow" advTm="2482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 algn="l">
              <a:defRPr sz="2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1"/>
            <a:ext cx="6554867" cy="376767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13295-6466-492D-B55D-E927A9407CAB}" type="datetimeFigureOut">
              <a:rPr lang="ru-RU" smtClean="0"/>
              <a:t>18.11.2022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E43DC-1FDE-417B-96EA-B63B8F52EF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2262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482">
        <p:random/>
      </p:transition>
    </mc:Choice>
    <mc:Fallback xmlns="">
      <p:transition spd="slow" advTm="2482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66406" y="533400"/>
            <a:ext cx="2044194" cy="4419600"/>
          </a:xfrm>
        </p:spPr>
        <p:txBody>
          <a:bodyPr vert="eaVert">
            <a:normAutofit/>
          </a:bodyPr>
          <a:lstStyle>
            <a:lvl1pPr>
              <a:defRPr sz="2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0"/>
            <a:ext cx="5850012" cy="54864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13295-6466-492D-B55D-E927A9407CAB}" type="datetimeFigureOut">
              <a:rPr lang="ru-RU" smtClean="0"/>
              <a:t>18.11.2022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E43DC-1FDE-417B-96EA-B63B8F52EF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338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482">
        <p:random/>
      </p:transition>
    </mc:Choice>
    <mc:Fallback xmlns="">
      <p:transition spd="slow" advTm="2482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533400"/>
            <a:ext cx="6554867" cy="3767670"/>
          </a:xfrm>
        </p:spPr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13295-6466-492D-B55D-E927A9407CAB}" type="datetimeFigureOut">
              <a:rPr lang="ru-RU" smtClean="0"/>
              <a:t>18.11.2022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E43DC-1FDE-417B-96EA-B63B8F52EF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8883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482">
        <p:random/>
      </p:transition>
    </mc:Choice>
    <mc:Fallback xmlns="">
      <p:transition spd="slow" advTm="2482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981199"/>
            <a:ext cx="6402468" cy="2319867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487333"/>
            <a:ext cx="6402467" cy="1532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13295-6466-492D-B55D-E927A9407CAB}" type="datetimeFigureOut">
              <a:rPr lang="ru-RU" smtClean="0"/>
              <a:t>18.11.2022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E43DC-1FDE-417B-96EA-B63B8F52EF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9989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482">
        <p:random/>
      </p:transition>
    </mc:Choice>
    <mc:Fallback xmlns="">
      <p:transition spd="slow" advTm="2482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3"/>
          </p:nvPr>
        </p:nvSpPr>
        <p:spPr>
          <a:xfrm>
            <a:off x="533400" y="533400"/>
            <a:ext cx="3949967" cy="3767667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2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533400"/>
            <a:ext cx="3948238" cy="37592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13295-6466-492D-B55D-E927A9407CAB}" type="datetimeFigureOut">
              <a:rPr lang="ru-RU" smtClean="0"/>
              <a:t>18.11.2022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E43DC-1FDE-417B-96EA-B63B8F52EF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2029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482">
        <p:random/>
      </p:transition>
    </mc:Choice>
    <mc:Fallback xmlns="">
      <p:transition spd="slow" advTm="2482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1" y="533400"/>
            <a:ext cx="3716866" cy="609600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399" y="1143000"/>
            <a:ext cx="3945467" cy="3158067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5016" y="566738"/>
            <a:ext cx="376405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1143000"/>
            <a:ext cx="3956705" cy="3149600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13295-6466-492D-B55D-E927A9407CAB}" type="datetimeFigureOut">
              <a:rPr lang="ru-RU" smtClean="0"/>
              <a:t>18.11.2022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E43DC-1FDE-417B-96EA-B63B8F52EF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8257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482">
        <p:random/>
      </p:transition>
    </mc:Choice>
    <mc:Fallback xmlns="">
      <p:transition spd="slow" advTm="2482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13295-6466-492D-B55D-E927A9407CAB}" type="datetimeFigureOut">
              <a:rPr lang="ru-RU" smtClean="0"/>
              <a:t>18.11.2022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E43DC-1FDE-417B-96EA-B63B8F52EF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0987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482">
        <p:random/>
      </p:transition>
    </mc:Choice>
    <mc:Fallback xmlns="">
      <p:transition spd="slow" advTm="2482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13295-6466-492D-B55D-E927A9407CAB}" type="datetimeFigureOut">
              <a:rPr lang="ru-RU" smtClean="0"/>
              <a:t>18.11.2022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E43DC-1FDE-417B-96EA-B63B8F52EF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5128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482">
        <p:random/>
      </p:transition>
    </mc:Choice>
    <mc:Fallback xmlns="">
      <p:transition spd="slow" advTm="2482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8667" y="533400"/>
            <a:ext cx="3200400" cy="1524000"/>
          </a:xfrm>
        </p:spPr>
        <p:txBody>
          <a:bodyPr anchor="b">
            <a:normAutofit/>
          </a:bodyPr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399" y="533400"/>
            <a:ext cx="4438755" cy="54864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18667" y="2209802"/>
            <a:ext cx="32004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13295-6466-492D-B55D-E927A9407CAB}" type="datetimeFigureOut">
              <a:rPr lang="ru-RU" smtClean="0"/>
              <a:t>18.11.2022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E43DC-1FDE-417B-96EA-B63B8F52EF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8311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482">
        <p:random/>
      </p:transition>
    </mc:Choice>
    <mc:Fallback xmlns="">
      <p:transition spd="slow" advTm="2482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5800" y="1447800"/>
            <a:ext cx="3563258" cy="11430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762000" y="914400"/>
            <a:ext cx="3280974" cy="48006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96027" y="2743200"/>
            <a:ext cx="3564223" cy="2082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13295-6466-492D-B55D-E927A9407CAB}" type="datetimeFigureOut">
              <a:rPr lang="ru-RU" smtClean="0"/>
              <a:t>18.11.2022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33400" y="6172200"/>
            <a:ext cx="5811724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E43DC-1FDE-417B-96EA-B63B8F52EF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021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482">
        <p:random/>
      </p:transition>
    </mc:Choice>
    <mc:Fallback xmlns="">
      <p:transition spd="slow" advTm="2482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6670675" y="3894667"/>
            <a:ext cx="2470456" cy="2658533"/>
            <a:chOff x="6687077" y="3259666"/>
            <a:chExt cx="2981857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8756120" y="3259666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6687077" y="3486677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7772400" y="3581400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7923214" y="3433394"/>
              <a:ext cx="1739738" cy="17397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8398935" y="3985317"/>
              <a:ext cx="1264017" cy="126401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33401"/>
            <a:ext cx="6554867" cy="37676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30245" y="6172203"/>
            <a:ext cx="1200463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13513295-6466-492D-B55D-E927A9407CAB}" type="datetimeFigureOut">
              <a:rPr lang="ru-RU" smtClean="0"/>
              <a:t>18.11.2022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3400" y="6172200"/>
            <a:ext cx="5811724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74426" y="5578478"/>
            <a:ext cx="856907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28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6FE43DC-1FDE-417B-96EA-B63B8F52EF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737312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  <p:sldLayoutId id="2147483700" r:id="rId16"/>
    <p:sldLayoutId id="2147483701" r:id="rId17"/>
  </p:sldLayoutIdLst>
  <mc:AlternateContent xmlns:mc="http://schemas.openxmlformats.org/markup-compatibility/2006" xmlns:p14="http://schemas.microsoft.com/office/powerpoint/2010/main">
    <mc:Choice Requires="p14">
      <p:transition spd="slow" p14:dur="1500" advTm="2482">
        <p:random/>
      </p:transition>
    </mc:Choice>
    <mc:Fallback xmlns="">
      <p:transition spd="slow" advTm="2482">
        <p:random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33.jp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6.pn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9.jpe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2.jpe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41.jpeg"/><Relationship Id="rId5" Type="http://schemas.openxmlformats.org/officeDocument/2006/relationships/image" Target="../media/image40.JPG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6.jpe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6.png"/><Relationship Id="rId4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5.jpe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6.png"/><Relationship Id="rId4" Type="http://schemas.openxmlformats.org/officeDocument/2006/relationships/chart" Target="../charts/char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6.png"/><Relationship Id="rId5" Type="http://schemas.openxmlformats.org/officeDocument/2006/relationships/image" Target="../media/image57.png"/><Relationship Id="rId4" Type="http://schemas.openxmlformats.org/officeDocument/2006/relationships/image" Target="../media/image56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jpe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60.JPG"/><Relationship Id="rId5" Type="http://schemas.openxmlformats.org/officeDocument/2006/relationships/image" Target="../media/image59.JPG"/><Relationship Id="rId4" Type="http://schemas.openxmlformats.org/officeDocument/2006/relationships/image" Target="../media/image58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3.jpeg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notesSlide" Target="../notesSlides/notesSlide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9.png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68.png"/><Relationship Id="rId5" Type="http://schemas.openxmlformats.org/officeDocument/2006/relationships/image" Target="../media/image6.png"/><Relationship Id="rId4" Type="http://schemas.openxmlformats.org/officeDocument/2006/relationships/image" Target="../media/image67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4.jpeg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84.jpeg"/><Relationship Id="rId5" Type="http://schemas.openxmlformats.org/officeDocument/2006/relationships/image" Target="../media/image83.JPG"/><Relationship Id="rId4" Type="http://schemas.openxmlformats.org/officeDocument/2006/relationships/image" Target="../media/image82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8.jpeg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image" Target="../media/image87.jpeg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2.jpeg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image" Target="../media/image91.jpeg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jpg"/><Relationship Id="rId12" Type="http://schemas.openxmlformats.org/officeDocument/2006/relationships/image" Target="../media/image6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9.jpeg"/><Relationship Id="rId11" Type="http://schemas.openxmlformats.org/officeDocument/2006/relationships/image" Target="../media/image14.jpeg"/><Relationship Id="rId5" Type="http://schemas.openxmlformats.org/officeDocument/2006/relationships/image" Target="../media/image8.jpeg"/><Relationship Id="rId10" Type="http://schemas.openxmlformats.org/officeDocument/2006/relationships/image" Target="../media/image13.jpeg"/><Relationship Id="rId4" Type="http://schemas.openxmlformats.org/officeDocument/2006/relationships/image" Target="../media/image7.jpeg"/><Relationship Id="rId9" Type="http://schemas.openxmlformats.org/officeDocument/2006/relationships/image" Target="../media/image12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6" Type="http://schemas.openxmlformats.org/officeDocument/2006/relationships/image" Target="../media/image6.png"/><Relationship Id="rId5" Type="http://schemas.openxmlformats.org/officeDocument/2006/relationships/image" Target="../media/image94.JPG"/><Relationship Id="rId4" Type="http://schemas.openxmlformats.org/officeDocument/2006/relationships/image" Target="../media/image93.JP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jpeg"/><Relationship Id="rId12" Type="http://schemas.openxmlformats.org/officeDocument/2006/relationships/image" Target="../media/image6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7.jpeg"/><Relationship Id="rId11" Type="http://schemas.openxmlformats.org/officeDocument/2006/relationships/image" Target="../media/image22.jpeg"/><Relationship Id="rId5" Type="http://schemas.openxmlformats.org/officeDocument/2006/relationships/image" Target="../media/image16.jpeg"/><Relationship Id="rId10" Type="http://schemas.openxmlformats.org/officeDocument/2006/relationships/image" Target="../media/image21.jpeg"/><Relationship Id="rId4" Type="http://schemas.openxmlformats.org/officeDocument/2006/relationships/image" Target="../media/image15.jpeg"/><Relationship Id="rId9" Type="http://schemas.openxmlformats.org/officeDocument/2006/relationships/image" Target="../media/image20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6.png"/><Relationship Id="rId4" Type="http://schemas.openxmlformats.org/officeDocument/2006/relationships/chart" Target="../charts/char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6.png"/><Relationship Id="rId4" Type="http://schemas.openxmlformats.org/officeDocument/2006/relationships/chart" Target="../charts/char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6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6.jpeg"/><Relationship Id="rId5" Type="http://schemas.openxmlformats.org/officeDocument/2006/relationships/image" Target="../media/image6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0.jpe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Заголовок 1"/>
          <p:cNvSpPr>
            <a:spLocks noGrp="1"/>
          </p:cNvSpPr>
          <p:nvPr>
            <p:ph type="ctrTitle"/>
          </p:nvPr>
        </p:nvSpPr>
        <p:spPr>
          <a:xfrm>
            <a:off x="686196" y="1412776"/>
            <a:ext cx="7772400" cy="1780108"/>
          </a:xfrm>
        </p:spPr>
        <p:txBody>
          <a:bodyPr>
            <a:normAutofit fontScale="90000"/>
          </a:bodyPr>
          <a:lstStyle/>
          <a:p>
            <a:r>
              <a:rPr lang="ru-RU" b="1" cap="none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Презентация к годовому собранию  БУСОВО «КЦСОН Чагодощенского района»</a:t>
            </a:r>
            <a:endParaRPr lang="ru-RU" b="1" cap="none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51922" y="6488668"/>
            <a:ext cx="22637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п.Чагода</a:t>
            </a:r>
            <a:r>
              <a:rPr lang="ru-RU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ru-RU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2020 </a:t>
            </a:r>
            <a:r>
              <a:rPr lang="ru-RU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год</a:t>
            </a:r>
          </a:p>
        </p:txBody>
      </p:sp>
    </p:spTree>
    <p:extLst>
      <p:ext uri="{BB962C8B-B14F-4D97-AF65-F5344CB8AC3E}">
        <p14:creationId xmlns:p14="http://schemas.microsoft.com/office/powerpoint/2010/main" val="795048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482">
        <p:random/>
      </p:transition>
    </mc:Choice>
    <mc:Fallback xmlns="">
      <p:transition spd="slow" advTm="2482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455528" y="157785"/>
            <a:ext cx="6554867" cy="903258"/>
          </a:xfrm>
        </p:spPr>
        <p:txBody>
          <a:bodyPr/>
          <a:lstStyle/>
          <a:p>
            <a:pPr algn="ctr"/>
            <a:r>
              <a:rPr lang="ru-RU" dirty="0" smtClean="0"/>
              <a:t>Профилакторий на дому </a:t>
            </a:r>
            <a:endParaRPr lang="ru-RU" dirty="0"/>
          </a:p>
        </p:txBody>
      </p:sp>
      <p:pic>
        <p:nvPicPr>
          <p:cNvPr id="1026" name="Picture 2" descr="https://sun9-39.userapi.com/c857736/v857736608/103e53/7RzPxTydMmM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278" y="3668714"/>
            <a:ext cx="4223810" cy="310302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sun9-37.userapi.com/c857736/v857736608/103e71/yPqWPtnR0Kw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6296" y="2153172"/>
            <a:ext cx="4353983" cy="31779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278" y="1176932"/>
            <a:ext cx="4223810" cy="237589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010395" y="611845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31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482">
        <p:random/>
      </p:transition>
    </mc:Choice>
    <mc:Fallback xmlns="">
      <p:transition spd="slow" advTm="2482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25213" y="2259244"/>
            <a:ext cx="5199596" cy="292477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602755" y="2280745"/>
            <a:ext cx="5172073" cy="290929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Заголовок 2"/>
          <p:cNvSpPr txBox="1">
            <a:spLocks/>
          </p:cNvSpPr>
          <p:nvPr/>
        </p:nvSpPr>
        <p:spPr>
          <a:xfrm>
            <a:off x="1390650" y="-76200"/>
            <a:ext cx="6554867" cy="923925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3200" dirty="0" smtClean="0"/>
              <a:t>Услуга сиделки</a:t>
            </a:r>
            <a:endParaRPr lang="ru-RU" sz="3200" dirty="0"/>
          </a:p>
        </p:txBody>
      </p:sp>
      <p:pic>
        <p:nvPicPr>
          <p:cNvPr id="4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598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869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482">
        <p:random/>
      </p:transition>
    </mc:Choice>
    <mc:Fallback xmlns="">
      <p:transition spd="slow" advTm="2482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2"/>
          <p:cNvSpPr txBox="1">
            <a:spLocks/>
          </p:cNvSpPr>
          <p:nvPr/>
        </p:nvSpPr>
        <p:spPr>
          <a:xfrm>
            <a:off x="714374" y="276226"/>
            <a:ext cx="8048625" cy="1114424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2800" dirty="0" smtClean="0"/>
              <a:t>Социальное обслуживание граждан с ментальными нарушениями</a:t>
            </a:r>
            <a:endParaRPr lang="ru-RU" sz="28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0" y="1606153"/>
            <a:ext cx="4171950" cy="238062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0" y="4086225"/>
            <a:ext cx="4171950" cy="237974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162" y="1574601"/>
            <a:ext cx="4165600" cy="237700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4711" y="4063602"/>
            <a:ext cx="4297363" cy="2402367"/>
          </a:xfrm>
          <a:prstGeom prst="rect">
            <a:avLst/>
          </a:prstGeom>
        </p:spPr>
      </p:pic>
      <p:pic>
        <p:nvPicPr>
          <p:cNvPr id="2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03853" y="601495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071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482">
        <p:random/>
      </p:transition>
    </mc:Choice>
    <mc:Fallback xmlns="">
      <p:transition spd="slow" advTm="2482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9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96042" y="0"/>
            <a:ext cx="6554867" cy="1154502"/>
          </a:xfrm>
        </p:spPr>
        <p:txBody>
          <a:bodyPr/>
          <a:lstStyle/>
          <a:p>
            <a:pPr algn="ctr"/>
            <a:r>
              <a:rPr lang="ru-RU" dirty="0" smtClean="0"/>
              <a:t>Работа с волонтерами</a:t>
            </a:r>
            <a:endParaRPr lang="ru-RU" dirty="0"/>
          </a:p>
        </p:txBody>
      </p:sp>
      <p:pic>
        <p:nvPicPr>
          <p:cNvPr id="4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51012" y="6117566"/>
            <a:ext cx="609600" cy="6096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662" y="1618992"/>
            <a:ext cx="3350521" cy="450853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593" y="1120098"/>
            <a:ext cx="3531081" cy="264831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593" y="3873260"/>
            <a:ext cx="3657599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268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482">
        <p:random/>
      </p:transition>
    </mc:Choice>
    <mc:Fallback xmlns="">
      <p:transition spd="slow" advTm="2482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9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276" y="94890"/>
            <a:ext cx="3749615" cy="281221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276" y="3355675"/>
            <a:ext cx="3841631" cy="288122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1397" y="94890"/>
            <a:ext cx="3996907" cy="299768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4056" y="3355675"/>
            <a:ext cx="3804248" cy="2853186"/>
          </a:xfrm>
          <a:prstGeom prst="rect">
            <a:avLst/>
          </a:prstGeom>
        </p:spPr>
      </p:pic>
      <p:pic>
        <p:nvPicPr>
          <p:cNvPr id="9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34400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655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482">
        <p:random/>
      </p:transition>
    </mc:Choice>
    <mc:Fallback xmlns="">
      <p:transition spd="slow" advTm="2482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25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724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482">
        <p:random/>
      </p:transition>
    </mc:Choice>
    <mc:Fallback xmlns="">
      <p:transition spd="slow" advTm="2482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34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546100" y="-110400"/>
            <a:ext cx="7772400" cy="74330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2000" dirty="0" smtClean="0"/>
              <a:t>Отделение срочных социальных услуг</a:t>
            </a:r>
            <a:endParaRPr lang="ru-RU" sz="20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519934" y="447839"/>
            <a:ext cx="4090360" cy="4649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 smtClean="0"/>
              <a:t>Заведующая отделением Федорова Наталья Юрьевна</a:t>
            </a:r>
            <a:endParaRPr lang="ru-RU" sz="11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905663" y="3266537"/>
            <a:ext cx="3640347" cy="3220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 smtClean="0"/>
              <a:t>Специалисты по социальной работе </a:t>
            </a:r>
            <a:endParaRPr lang="ru-RU" sz="1100" dirty="0"/>
          </a:p>
        </p:txBody>
      </p:sp>
      <p:pic>
        <p:nvPicPr>
          <p:cNvPr id="1026" name="Picture 2" descr="https://sun9-34.userapi.com/c204624/v204624290/83944/D4IyEiHkh-U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064" y="3666227"/>
            <a:ext cx="1837126" cy="2449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92756" y="3666227"/>
            <a:ext cx="2157546" cy="244950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46010" y="3666227"/>
            <a:ext cx="2207534" cy="2449502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3571336" y="6302313"/>
            <a:ext cx="2078966" cy="3177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 err="1" smtClean="0"/>
              <a:t>Скоропатская</a:t>
            </a:r>
            <a:r>
              <a:rPr lang="ru-RU" sz="1100" dirty="0" smtClean="0"/>
              <a:t> Наталья Александровна </a:t>
            </a:r>
            <a:endParaRPr lang="ru-RU" sz="11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651144" y="6272837"/>
            <a:ext cx="2078966" cy="3472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 err="1" smtClean="0"/>
              <a:t>Шестирикова</a:t>
            </a:r>
            <a:r>
              <a:rPr lang="ru-RU" sz="1100" dirty="0" smtClean="0"/>
              <a:t> Татьяна Александровна</a:t>
            </a:r>
            <a:endParaRPr lang="ru-RU" sz="11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6610294" y="6302313"/>
            <a:ext cx="2078966" cy="3177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 err="1" smtClean="0"/>
              <a:t>Маврова</a:t>
            </a:r>
            <a:r>
              <a:rPr lang="ru-RU" sz="1100" dirty="0" smtClean="0"/>
              <a:t> </a:t>
            </a:r>
            <a:r>
              <a:rPr lang="ru-RU" sz="1100" dirty="0" err="1" smtClean="0"/>
              <a:t>наталья</a:t>
            </a:r>
            <a:r>
              <a:rPr lang="ru-RU" sz="1100" dirty="0" smtClean="0"/>
              <a:t> Сергеевна</a:t>
            </a:r>
            <a:endParaRPr lang="ru-RU" sz="1100" dirty="0"/>
          </a:p>
        </p:txBody>
      </p:sp>
      <p:pic>
        <p:nvPicPr>
          <p:cNvPr id="15" name="Звук 1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42273" y="912767"/>
            <a:ext cx="1708029" cy="2277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027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482">
        <p:random/>
      </p:transition>
    </mc:Choice>
    <mc:Fallback xmlns="">
      <p:transition spd="slow" advTm="2482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57028" y="54995"/>
            <a:ext cx="6554867" cy="1524000"/>
          </a:xfrm>
        </p:spPr>
        <p:txBody>
          <a:bodyPr/>
          <a:lstStyle/>
          <a:p>
            <a:r>
              <a:rPr lang="ru-RU" dirty="0" smtClean="0"/>
              <a:t>Участковые специалисты 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467" y="2009237"/>
            <a:ext cx="2764816" cy="207361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356" y="4722244"/>
            <a:ext cx="1438074" cy="197167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9482" y="4722244"/>
            <a:ext cx="2441275" cy="183095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5863" y="1864962"/>
            <a:ext cx="1603201" cy="2206724"/>
          </a:xfrm>
          <a:prstGeom prst="rect">
            <a:avLst/>
          </a:prstGeom>
        </p:spPr>
      </p:pic>
      <p:pic>
        <p:nvPicPr>
          <p:cNvPr id="12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64747" y="6248400"/>
            <a:ext cx="609600" cy="6096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457028" y="1567831"/>
            <a:ext cx="2237118" cy="2971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/>
              <a:t>п</a:t>
            </a:r>
            <a:r>
              <a:rPr lang="ru-RU" sz="1100" dirty="0" smtClean="0"/>
              <a:t>. Борисово</a:t>
            </a:r>
            <a:endParaRPr lang="ru-RU" sz="11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6140984" y="1460501"/>
            <a:ext cx="2237118" cy="2971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/>
              <a:t>п</a:t>
            </a:r>
            <a:r>
              <a:rPr lang="ru-RU" sz="1100" dirty="0" smtClean="0"/>
              <a:t>. Сазоново</a:t>
            </a:r>
            <a:endParaRPr lang="ru-RU" sz="11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457028" y="4364525"/>
            <a:ext cx="2237118" cy="2971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 smtClean="0"/>
              <a:t>д. </a:t>
            </a:r>
            <a:r>
              <a:rPr lang="ru-RU" sz="1100" dirty="0" err="1" smtClean="0"/>
              <a:t>Анисимово</a:t>
            </a:r>
            <a:endParaRPr lang="ru-RU" sz="11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5969482" y="4243953"/>
            <a:ext cx="2237118" cy="2971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/>
              <a:t>с. Покровское</a:t>
            </a:r>
          </a:p>
        </p:txBody>
      </p:sp>
    </p:spTree>
    <p:extLst>
      <p:ext uri="{BB962C8B-B14F-4D97-AF65-F5344CB8AC3E}">
        <p14:creationId xmlns:p14="http://schemas.microsoft.com/office/powerpoint/2010/main" val="3697664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482">
        <p:random/>
      </p:transition>
    </mc:Choice>
    <mc:Fallback xmlns="">
      <p:transition spd="slow" advTm="2482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1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428604"/>
            <a:ext cx="8229600" cy="57150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dirty="0" smtClean="0"/>
              <a:t>Отделение срочных социальных услуг</a:t>
            </a:r>
            <a:endParaRPr lang="ru-RU" sz="3200" dirty="0"/>
          </a:p>
        </p:txBody>
      </p:sp>
      <p:graphicFrame>
        <p:nvGraphicFramePr>
          <p:cNvPr id="6" name="Диаграмма 5"/>
          <p:cNvGraphicFramePr/>
          <p:nvPr>
            <p:extLst/>
          </p:nvPr>
        </p:nvGraphicFramePr>
        <p:xfrm>
          <a:off x="1524000" y="13970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4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95735" y="59536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590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482">
        <p:random/>
      </p:transition>
    </mc:Choice>
    <mc:Fallback xmlns="">
      <p:transition spd="slow" advTm="2482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0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511156"/>
          </a:xfrm>
        </p:spPr>
        <p:txBody>
          <a:bodyPr>
            <a:noAutofit/>
          </a:bodyPr>
          <a:lstStyle/>
          <a:p>
            <a:pPr algn="ctr"/>
            <a:r>
              <a:rPr lang="ru-RU" sz="3200" dirty="0" smtClean="0"/>
              <a:t>Государственная социальная помощь</a:t>
            </a:r>
            <a:endParaRPr lang="ru-RU" sz="3200" dirty="0"/>
          </a:p>
        </p:txBody>
      </p:sp>
      <p:pic>
        <p:nvPicPr>
          <p:cNvPr id="1026" name="Picture 2" descr="C:\Users\User\Desktop\Lg5xlBgOypI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57752" y="2457003"/>
            <a:ext cx="3961415" cy="41006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14282" y="914109"/>
            <a:ext cx="4714908" cy="35361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 rot="18244023">
            <a:off x="8695592" y="6305601"/>
            <a:ext cx="448816" cy="448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090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482">
        <p:random/>
      </p:transition>
    </mc:Choice>
    <mc:Fallback xmlns="">
      <p:transition spd="slow" advTm="2482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59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72064" y="162464"/>
            <a:ext cx="7772400" cy="743309"/>
          </a:xfrm>
        </p:spPr>
        <p:txBody>
          <a:bodyPr>
            <a:normAutofit/>
          </a:bodyPr>
          <a:lstStyle/>
          <a:p>
            <a:pPr algn="ctr"/>
            <a:r>
              <a:rPr lang="ru-RU" sz="2000" dirty="0" smtClean="0"/>
              <a:t>Отделение социального обслуживания на дому граждан пожилого возраста и инвалидов</a:t>
            </a:r>
            <a:endParaRPr lang="ru-RU" sz="20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981863" y="1083095"/>
            <a:ext cx="3505201" cy="4649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 smtClean="0"/>
              <a:t>Заведующая отделением </a:t>
            </a:r>
            <a:r>
              <a:rPr lang="ru-RU" sz="1100" dirty="0" err="1" smtClean="0"/>
              <a:t>Чечуева</a:t>
            </a:r>
            <a:r>
              <a:rPr lang="ru-RU" sz="1100" dirty="0" smtClean="0"/>
              <a:t> Любовь Владимировна</a:t>
            </a:r>
            <a:endParaRPr lang="ru-RU" sz="1100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0513" y="1592353"/>
            <a:ext cx="2165230" cy="1759727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1161689" y="3434554"/>
            <a:ext cx="3640347" cy="3220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 smtClean="0"/>
              <a:t>Специалисты по социальной работе </a:t>
            </a:r>
            <a:endParaRPr lang="ru-RU" sz="1100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195" y="3889066"/>
            <a:ext cx="1740023" cy="232003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725" y="4052969"/>
            <a:ext cx="2411984" cy="1884065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6291533" y="3444421"/>
            <a:ext cx="2475781" cy="3220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 smtClean="0"/>
              <a:t>Водитель</a:t>
            </a:r>
            <a:endParaRPr lang="ru-RU" sz="1100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1532" y="3992599"/>
            <a:ext cx="2541917" cy="2052598"/>
          </a:xfrm>
          <a:prstGeom prst="rect">
            <a:avLst/>
          </a:prstGeom>
        </p:spPr>
      </p:pic>
      <p:pic>
        <p:nvPicPr>
          <p:cNvPr id="15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57714" y="6209096"/>
            <a:ext cx="609600" cy="609600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3281451" y="6275787"/>
            <a:ext cx="2326258" cy="3220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 err="1" smtClean="0"/>
              <a:t>Котылев</a:t>
            </a:r>
            <a:r>
              <a:rPr lang="ru-RU" sz="1100" dirty="0" smtClean="0"/>
              <a:t> Дмитрий Юрьевич</a:t>
            </a:r>
            <a:endParaRPr lang="ru-RU" sz="1100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125078" y="6275788"/>
            <a:ext cx="2326258" cy="3220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 smtClean="0"/>
              <a:t>Павлова Елена Геннадьевна</a:t>
            </a:r>
            <a:endParaRPr lang="ru-RU" sz="1100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6418769" y="6191845"/>
            <a:ext cx="2326258" cy="3220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 err="1" smtClean="0"/>
              <a:t>Симанов</a:t>
            </a:r>
            <a:r>
              <a:rPr lang="ru-RU" sz="1100" dirty="0" smtClean="0"/>
              <a:t> Сергей Александрович</a:t>
            </a:r>
            <a:endParaRPr lang="ru-RU" sz="1100" dirty="0"/>
          </a:p>
        </p:txBody>
      </p:sp>
    </p:spTree>
    <p:extLst>
      <p:ext uri="{BB962C8B-B14F-4D97-AF65-F5344CB8AC3E}">
        <p14:creationId xmlns:p14="http://schemas.microsoft.com/office/powerpoint/2010/main" val="2338001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482">
        <p:random/>
      </p:transition>
    </mc:Choice>
    <mc:Fallback xmlns="">
      <p:transition spd="slow" advTm="2482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6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39784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/>
              <a:t>Мобильная бригада</a:t>
            </a:r>
            <a:endParaRPr lang="ru-RU" sz="3600" dirty="0"/>
          </a:p>
        </p:txBody>
      </p:sp>
      <p:pic>
        <p:nvPicPr>
          <p:cNvPr id="1026" name="Picture 2" descr="C:\Users\User\Desktop\image001.jpg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314842" y="1214422"/>
            <a:ext cx="4188147" cy="3018323"/>
          </a:xfrm>
          <a:prstGeom prst="rect">
            <a:avLst/>
          </a:prstGeom>
          <a:noFill/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1926" y="2723583"/>
            <a:ext cx="2023704" cy="359769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7032" y="1866093"/>
            <a:ext cx="1877862" cy="3338422"/>
          </a:xfrm>
          <a:prstGeom prst="rect">
            <a:avLst/>
          </a:prstGeom>
        </p:spPr>
      </p:pic>
      <p:pic>
        <p:nvPicPr>
          <p:cNvPr id="7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667932" y="6428117"/>
            <a:ext cx="429883" cy="429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947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482">
        <p:random/>
      </p:transition>
    </mc:Choice>
    <mc:Fallback xmlns="">
      <p:transition spd="slow" advTm="2482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89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2"/>
          <p:cNvSpPr txBox="1">
            <a:spLocks/>
          </p:cNvSpPr>
          <p:nvPr/>
        </p:nvSpPr>
        <p:spPr>
          <a:xfrm>
            <a:off x="428596" y="142852"/>
            <a:ext cx="8229600" cy="5903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Работа с инвалидами молодого возраста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026" name="Picture 2" descr="C:\Users\User\Desktop\ОТДЕЛЕНИЕ СРОЧНЫХ СОЦ.УСЛУГ\инвалиды\фото\18.10.19г\N55wo4bm3yU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44" y="714356"/>
            <a:ext cx="4580881" cy="30527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C:\Users\User\Desktop\ОТДЕЛЕНИЕ СРОЧНЫХ СОЦ.УСЛУГ\инвалиды\фото\13.02.20\3_zIaAGyOnw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86314" y="714356"/>
            <a:ext cx="4143404" cy="31075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 descr="C:\Users\User\Desktop\ОТДЕЛЕНИЕ СРОЧНЫХ СОЦ.УСЛУГ\инвалиды\фото\13.02.20\o59_Tk9-Giw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928794" y="3759935"/>
            <a:ext cx="4643470" cy="30980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740655" y="6479875"/>
            <a:ext cx="378125" cy="378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978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482">
        <p:random/>
      </p:transition>
    </mc:Choice>
    <mc:Fallback xmlns="">
      <p:transition spd="slow" advTm="2482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11156"/>
          </a:xfrm>
        </p:spPr>
        <p:txBody>
          <a:bodyPr>
            <a:noAutofit/>
          </a:bodyPr>
          <a:lstStyle/>
          <a:p>
            <a:pPr algn="ctr"/>
            <a:r>
              <a:rPr lang="ru-RU" sz="2600" cap="all" dirty="0" smtClean="0"/>
              <a:t>Пункт проката технических средств реабилитации</a:t>
            </a:r>
            <a:endParaRPr lang="ru-RU" sz="2600" cap="all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158" y="1142984"/>
            <a:ext cx="5345758" cy="40116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5" name="Picture 3" descr="C:\Users\User\Desktop\IMG_0113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00760" y="785794"/>
            <a:ext cx="2857488" cy="30876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6" name="Picture 4" descr="C:\Users\User\Desktop\IMG_010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43636" y="3780915"/>
            <a:ext cx="2571736" cy="30770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633840" y="6374015"/>
            <a:ext cx="448816" cy="448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461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482">
        <p:random/>
      </p:transition>
    </mc:Choice>
    <mc:Fallback xmlns="">
      <p:transition spd="slow" advTm="2482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77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mute="1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15262" cy="654032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Проект «В кругу друзей»</a:t>
            </a:r>
            <a:endParaRPr lang="ru-RU" dirty="0"/>
          </a:p>
        </p:txBody>
      </p:sp>
      <p:pic>
        <p:nvPicPr>
          <p:cNvPr id="2050" name="Picture 2" descr="C:\Users\User\Downloads\DSC_235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4142" y="826381"/>
            <a:ext cx="3892582" cy="2894129"/>
          </a:xfrm>
          <a:prstGeom prst="rect">
            <a:avLst/>
          </a:prstGeom>
          <a:ln>
            <a:noFill/>
          </a:ln>
          <a:effectLst>
            <a:innerShdw blurRad="114300">
              <a:prstClr val="black"/>
            </a:innerShdw>
            <a:softEdge rad="112500"/>
          </a:effectLst>
        </p:spPr>
      </p:pic>
      <p:pic>
        <p:nvPicPr>
          <p:cNvPr id="3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32440" y="6381328"/>
            <a:ext cx="476672" cy="47667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06200" y="861268"/>
            <a:ext cx="3675936" cy="275695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4142" y="3895874"/>
            <a:ext cx="3562709" cy="267203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45417" y="3808191"/>
            <a:ext cx="2528456" cy="2847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862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482">
        <p:random/>
      </p:transition>
    </mc:Choice>
    <mc:Fallback xmlns="">
      <p:transition spd="slow" advTm="2482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6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42121" y="522802"/>
            <a:ext cx="7772400" cy="428628"/>
          </a:xfrm>
        </p:spPr>
        <p:txBody>
          <a:bodyPr>
            <a:noAutofit/>
          </a:bodyPr>
          <a:lstStyle/>
          <a:p>
            <a:pPr algn="ctr"/>
            <a:r>
              <a:rPr lang="ru-RU" sz="3200" dirty="0" smtClean="0"/>
              <a:t>Центр активного долголетия «Забота»</a:t>
            </a:r>
            <a:endParaRPr lang="ru-RU" sz="3200" dirty="0"/>
          </a:p>
        </p:txBody>
      </p:sp>
      <p:pic>
        <p:nvPicPr>
          <p:cNvPr id="4098" name="Picture 2" descr="C:\Users\User\Desktop\IMG_0027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2844" y="785794"/>
            <a:ext cx="5202237" cy="31956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9" name="Picture 3" descr="C:\Users\User\Desktop\2TL4_LBFJvA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429124" y="3500438"/>
            <a:ext cx="4534213" cy="32146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2" name="Picture 6" descr="C:\Users\User\Desktop\Itn7z1qdM-M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85720" y="3500438"/>
            <a:ext cx="4214842" cy="32135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2" descr="N:\Надомники\Для презентации\доклад\IMG_423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4911" y="857232"/>
            <a:ext cx="3929089" cy="27509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14521" y="6322826"/>
            <a:ext cx="448816" cy="448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028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482">
        <p:random/>
      </p:transition>
    </mc:Choice>
    <mc:Fallback xmlns="">
      <p:transition spd="slow" advTm="2482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1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97095" y="0"/>
            <a:ext cx="7679154" cy="843751"/>
          </a:xfrm>
        </p:spPr>
        <p:txBody>
          <a:bodyPr>
            <a:noAutofit/>
          </a:bodyPr>
          <a:lstStyle/>
          <a:p>
            <a:pPr algn="ctr"/>
            <a:r>
              <a:rPr lang="ru-RU" sz="2800" dirty="0" smtClean="0"/>
              <a:t>Отряд «серебряных» волонтеров «Надежда» </a:t>
            </a:r>
            <a:endParaRPr lang="ru-RU" sz="2800" dirty="0"/>
          </a:p>
        </p:txBody>
      </p:sp>
      <p:pic>
        <p:nvPicPr>
          <p:cNvPr id="5122" name="Picture 2" descr="C:\Users\User\Desktop\dMfhKciDu5E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2844" y="906472"/>
            <a:ext cx="4342892" cy="3641184"/>
          </a:xfrm>
          <a:prstGeom prst="rect">
            <a:avLst/>
          </a:prstGeom>
          <a:ln>
            <a:noFill/>
          </a:ln>
          <a:effectLst>
            <a:softEdge rad="112500"/>
          </a:effectLst>
          <a:scene3d>
            <a:camera prst="orthographicFront"/>
            <a:lightRig rig="threePt" dir="t"/>
          </a:scene3d>
          <a:sp3d>
            <a:bevelT prst="convex"/>
          </a:sp3d>
        </p:spPr>
      </p:pic>
      <p:pic>
        <p:nvPicPr>
          <p:cNvPr id="5123" name="Picture 3" descr="C:\Users\User\Desktop\1p-USAAl0zs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2844" y="4088920"/>
            <a:ext cx="4615261" cy="2769079"/>
          </a:xfrm>
          <a:prstGeom prst="rect">
            <a:avLst/>
          </a:prstGeom>
          <a:ln>
            <a:noFill/>
          </a:ln>
          <a:effectLst>
            <a:softEdge rad="112500"/>
          </a:effectLst>
          <a:scene3d>
            <a:camera prst="orthographicFront"/>
            <a:lightRig rig="threePt" dir="t"/>
          </a:scene3d>
          <a:sp3d>
            <a:bevelT prst="convex"/>
          </a:sp3d>
        </p:spPr>
      </p:pic>
      <p:pic>
        <p:nvPicPr>
          <p:cNvPr id="5124" name="Picture 4" descr="C:\Users\User\Desktop\7HIHmHzK8D4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786314" y="1142984"/>
            <a:ext cx="4045965" cy="5014925"/>
          </a:xfrm>
          <a:prstGeom prst="rect">
            <a:avLst/>
          </a:prstGeom>
          <a:ln>
            <a:noFill/>
          </a:ln>
          <a:effectLst>
            <a:softEdge rad="112500"/>
          </a:effectLst>
          <a:scene3d>
            <a:camera prst="orthographicFront"/>
            <a:lightRig rig="threePt" dir="t"/>
          </a:scene3d>
          <a:sp3d>
            <a:bevelT w="114300" prst="hardEdge"/>
          </a:sp3d>
        </p:spPr>
      </p:pic>
      <p:pic>
        <p:nvPicPr>
          <p:cNvPr id="4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86748" y="62817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963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482">
        <p:random/>
      </p:transition>
    </mc:Choice>
    <mc:Fallback xmlns="">
      <p:transition spd="slow" advTm="2482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73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85878" y="230938"/>
            <a:ext cx="7772400" cy="519562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/>
              <a:t>Отделение по работе с семьей и детьми</a:t>
            </a:r>
            <a:endParaRPr lang="ru-RU" sz="24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6739" y="1191404"/>
            <a:ext cx="1545208" cy="2060277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386641" y="686280"/>
            <a:ext cx="3505201" cy="4649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 smtClean="0"/>
              <a:t>Заведующая отделением </a:t>
            </a:r>
            <a:r>
              <a:rPr lang="ru-RU" sz="1100" dirty="0" err="1" smtClean="0"/>
              <a:t>Галашова</a:t>
            </a:r>
            <a:r>
              <a:rPr lang="ru-RU" sz="1100" dirty="0" smtClean="0"/>
              <a:t> Юлия Сергеевна</a:t>
            </a:r>
            <a:endParaRPr lang="ru-RU" sz="11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386641" y="3283790"/>
            <a:ext cx="3640347" cy="3220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 smtClean="0"/>
              <a:t>Специалисты по социальной работе </a:t>
            </a:r>
            <a:endParaRPr lang="ru-RU" sz="11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1" y="3605841"/>
            <a:ext cx="1825564" cy="243408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6026988" y="3646037"/>
            <a:ext cx="1795417" cy="239388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77626" y="3660474"/>
            <a:ext cx="1788903" cy="2385204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307675" y="6143444"/>
            <a:ext cx="2078966" cy="3177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 err="1" smtClean="0"/>
              <a:t>Жижина</a:t>
            </a:r>
            <a:r>
              <a:rPr lang="ru-RU" sz="1100" dirty="0" smtClean="0"/>
              <a:t> Ольга Анатольевна</a:t>
            </a:r>
            <a:endParaRPr lang="ru-RU" sz="11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3577626" y="6143444"/>
            <a:ext cx="2078966" cy="3177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 smtClean="0"/>
              <a:t>Белякова Ольга Васильевна</a:t>
            </a:r>
            <a:endParaRPr lang="ru-RU" sz="11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6026988" y="6143442"/>
            <a:ext cx="2078966" cy="3177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 err="1" smtClean="0"/>
              <a:t>Маврова</a:t>
            </a:r>
            <a:r>
              <a:rPr lang="ru-RU" sz="1100" dirty="0" smtClean="0"/>
              <a:t> Екатерина Михайловна</a:t>
            </a:r>
            <a:endParaRPr lang="ru-RU" sz="1100" dirty="0"/>
          </a:p>
        </p:txBody>
      </p:sp>
    </p:spTree>
    <p:extLst>
      <p:ext uri="{BB962C8B-B14F-4D97-AF65-F5344CB8AC3E}">
        <p14:creationId xmlns:p14="http://schemas.microsoft.com/office/powerpoint/2010/main" val="1214299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482">
        <p:random/>
      </p:transition>
    </mc:Choice>
    <mc:Fallback xmlns="">
      <p:transition spd="slow" advTm="2482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2"/>
          <p:cNvSpPr txBox="1">
            <a:spLocks/>
          </p:cNvSpPr>
          <p:nvPr/>
        </p:nvSpPr>
        <p:spPr>
          <a:xfrm>
            <a:off x="952500" y="-314324"/>
            <a:ext cx="7762875" cy="1009650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3200" dirty="0" smtClean="0"/>
              <a:t>Занятия с психологом </a:t>
            </a:r>
            <a:endParaRPr lang="ru-RU" sz="32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4475" y="925117"/>
            <a:ext cx="3533775" cy="24895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875" y="3490910"/>
            <a:ext cx="4103688" cy="30777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85849"/>
            <a:ext cx="4140200" cy="23288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90967" y="6344268"/>
            <a:ext cx="448816" cy="448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026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482">
        <p:random/>
      </p:transition>
    </mc:Choice>
    <mc:Fallback xmlns="">
      <p:transition spd="slow" advTm="2482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97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2"/>
          <p:cNvSpPr txBox="1">
            <a:spLocks/>
          </p:cNvSpPr>
          <p:nvPr/>
        </p:nvSpPr>
        <p:spPr>
          <a:xfrm>
            <a:off x="952500" y="-314324"/>
            <a:ext cx="7762875" cy="1009650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3200" dirty="0" smtClean="0"/>
              <a:t>Проект «Хорошее настроение»</a:t>
            </a:r>
            <a:endParaRPr lang="ru-RU" sz="32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552" y="3789040"/>
            <a:ext cx="3923928" cy="294294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695326"/>
            <a:ext cx="4032448" cy="302433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817030"/>
            <a:ext cx="3939952" cy="27809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3833664"/>
            <a:ext cx="4032448" cy="302433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0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715375" y="6454815"/>
            <a:ext cx="376808" cy="37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21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482">
        <p:random/>
      </p:transition>
    </mc:Choice>
    <mc:Fallback xmlns="">
      <p:transition spd="slow" advTm="2482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7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2"/>
          <p:cNvSpPr txBox="1">
            <a:spLocks/>
          </p:cNvSpPr>
          <p:nvPr/>
        </p:nvSpPr>
        <p:spPr>
          <a:xfrm>
            <a:off x="952500" y="-314324"/>
            <a:ext cx="7762875" cy="1009650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3200" dirty="0" smtClean="0"/>
              <a:t>Реализация комплекса мер</a:t>
            </a:r>
            <a:endParaRPr lang="ru-RU" sz="32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630977"/>
            <a:ext cx="4071367" cy="305352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684501"/>
            <a:ext cx="3803915" cy="298080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3789040"/>
            <a:ext cx="4248472" cy="287626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645558"/>
            <a:ext cx="3803915" cy="2852936"/>
          </a:xfrm>
          <a:prstGeom prst="rect">
            <a:avLst/>
          </a:prstGeom>
        </p:spPr>
      </p:pic>
      <p:pic>
        <p:nvPicPr>
          <p:cNvPr id="7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693514" y="6165304"/>
            <a:ext cx="448816" cy="448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588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482">
        <p:random/>
      </p:transition>
    </mc:Choice>
    <mc:Fallback xmlns="">
      <p:transition spd="slow" advTm="2482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5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73371" y="0"/>
            <a:ext cx="5843331" cy="597059"/>
          </a:xfrm>
        </p:spPr>
        <p:txBody>
          <a:bodyPr/>
          <a:lstStyle/>
          <a:p>
            <a:pPr algn="ctr"/>
            <a:r>
              <a:rPr lang="ru-RU" dirty="0" smtClean="0"/>
              <a:t>Социальные работники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744697" y="569348"/>
            <a:ext cx="2237118" cy="2971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/>
              <a:t>п</a:t>
            </a:r>
            <a:r>
              <a:rPr lang="ru-RU" sz="1100" dirty="0" smtClean="0"/>
              <a:t>. Чагода</a:t>
            </a:r>
            <a:endParaRPr lang="ru-RU" sz="11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3465"/>
            <a:ext cx="1873371" cy="140502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6021" y="963465"/>
            <a:ext cx="1897811" cy="142335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6482" y="998344"/>
            <a:ext cx="1846053" cy="142335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15185" y="1028705"/>
            <a:ext cx="1681318" cy="141520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9153" y="1045821"/>
            <a:ext cx="1714847" cy="1398091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3676477" y="3682606"/>
            <a:ext cx="2237118" cy="2971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/>
              <a:t>п</a:t>
            </a:r>
            <a:r>
              <a:rPr lang="ru-RU" sz="1100" dirty="0" smtClean="0"/>
              <a:t>. Сазоново</a:t>
            </a:r>
            <a:endParaRPr lang="ru-RU" sz="1100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5305" y="3979737"/>
            <a:ext cx="1491172" cy="161017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6945" y="4028242"/>
            <a:ext cx="1736182" cy="156167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0078" y="4003989"/>
            <a:ext cx="1211824" cy="1561672"/>
          </a:xfrm>
          <a:prstGeom prst="rect">
            <a:avLst/>
          </a:prstGeom>
        </p:spPr>
      </p:pic>
      <p:pic>
        <p:nvPicPr>
          <p:cNvPr id="17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286576" y="602267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68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482">
        <p:random/>
      </p:transition>
    </mc:Choice>
    <mc:Fallback xmlns="">
      <p:transition spd="slow" advTm="2482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57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 txBox="1">
            <a:spLocks/>
          </p:cNvSpPr>
          <p:nvPr/>
        </p:nvSpPr>
        <p:spPr>
          <a:xfrm>
            <a:off x="683568" y="20697"/>
            <a:ext cx="7992888" cy="694234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rmAutofit fontScale="700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3200" dirty="0" smtClean="0"/>
              <a:t>Школа приемных родителей «найди меня мама»</a:t>
            </a:r>
            <a:endParaRPr lang="ru-RU" sz="32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17"/>
          <a:stretch/>
        </p:blipFill>
        <p:spPr>
          <a:xfrm>
            <a:off x="107504" y="3501008"/>
            <a:ext cx="3936438" cy="27363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63"/>
          <a:stretch/>
        </p:blipFill>
        <p:spPr>
          <a:xfrm>
            <a:off x="4259964" y="980728"/>
            <a:ext cx="4704523" cy="32403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04448" y="6381328"/>
            <a:ext cx="448816" cy="448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315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482">
        <p:random/>
      </p:transition>
    </mc:Choice>
    <mc:Fallback xmlns="">
      <p:transition spd="slow" advTm="2482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05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83"/>
            <a:ext cx="9179717" cy="6852517"/>
          </a:xfrm>
        </p:spPr>
      </p:pic>
    </p:spTree>
    <p:extLst>
      <p:ext uri="{BB962C8B-B14F-4D97-AF65-F5344CB8AC3E}">
        <p14:creationId xmlns:p14="http://schemas.microsoft.com/office/powerpoint/2010/main" val="3798824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482">
        <p:random/>
      </p:transition>
    </mc:Choice>
    <mc:Fallback xmlns="">
      <p:transition spd="slow" advTm="2482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873371" y="0"/>
            <a:ext cx="5843331" cy="597059"/>
          </a:xfrm>
        </p:spPr>
        <p:txBody>
          <a:bodyPr/>
          <a:lstStyle/>
          <a:p>
            <a:pPr algn="ctr"/>
            <a:r>
              <a:rPr lang="ru-RU" dirty="0" smtClean="0"/>
              <a:t>Социальные работники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374552" y="597059"/>
            <a:ext cx="2237118" cy="2971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/>
              <a:t>п</a:t>
            </a:r>
            <a:r>
              <a:rPr lang="ru-RU" sz="1100" dirty="0" smtClean="0"/>
              <a:t>. Борисово</a:t>
            </a:r>
            <a:endParaRPr lang="ru-RU" sz="11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460" y="1036248"/>
            <a:ext cx="1960902" cy="153778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5291" y="1036248"/>
            <a:ext cx="1984075" cy="148805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8023" y="1036248"/>
            <a:ext cx="1909654" cy="1488056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1137434" y="2966445"/>
            <a:ext cx="2237118" cy="2971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 err="1" smtClean="0"/>
              <a:t>д.Анишино</a:t>
            </a:r>
            <a:endParaRPr lang="ru-RU" sz="1100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896" y="3463502"/>
            <a:ext cx="1708030" cy="128102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8362" y="3463502"/>
            <a:ext cx="1708030" cy="1281023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6103373" y="2958695"/>
            <a:ext cx="2237118" cy="2971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 err="1" smtClean="0"/>
              <a:t>д.Избоищи</a:t>
            </a:r>
            <a:endParaRPr lang="ru-RU" sz="1100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9158" y="3463502"/>
            <a:ext cx="1378789" cy="150747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7677" y="3405204"/>
            <a:ext cx="1023109" cy="1565774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3559885" y="4834843"/>
            <a:ext cx="2237118" cy="2971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 err="1" smtClean="0"/>
              <a:t>п.Смердомский</a:t>
            </a:r>
            <a:endParaRPr lang="ru-RU" sz="1100" dirty="0"/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9789" y="5222292"/>
            <a:ext cx="1777311" cy="1332983"/>
          </a:xfrm>
          <a:prstGeom prst="rect">
            <a:avLst/>
          </a:prstGeom>
        </p:spPr>
      </p:pic>
      <p:pic>
        <p:nvPicPr>
          <p:cNvPr id="20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269856" y="601404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390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482">
        <p:random/>
      </p:transition>
    </mc:Choice>
    <mc:Fallback xmlns="">
      <p:transition spd="slow" advTm="2482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02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09509255"/>
              </p:ext>
            </p:extLst>
          </p:nvPr>
        </p:nvGraphicFramePr>
        <p:xfrm>
          <a:off x="755576" y="1851545"/>
          <a:ext cx="7736879" cy="38832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638300" y="0"/>
            <a:ext cx="6554867" cy="1524000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Категории обслуженных граждан</a:t>
            </a:r>
            <a:endParaRPr lang="ru-RU" dirty="0"/>
          </a:p>
        </p:txBody>
      </p:sp>
      <p:pic>
        <p:nvPicPr>
          <p:cNvPr id="2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93167" y="5893884"/>
            <a:ext cx="496851" cy="496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38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482">
        <p:random/>
      </p:transition>
    </mc:Choice>
    <mc:Fallback xmlns="">
      <p:transition spd="slow" advTm="2482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7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45770372"/>
              </p:ext>
            </p:extLst>
          </p:nvPr>
        </p:nvGraphicFramePr>
        <p:xfrm>
          <a:off x="800100" y="2324099"/>
          <a:ext cx="7762875" cy="40541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562100" y="247650"/>
            <a:ext cx="6554867" cy="15240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dirty="0" smtClean="0"/>
              <a:t>Разбивка по условиям предоставления социальных услуг за 2019 год</a:t>
            </a:r>
            <a:endParaRPr lang="ru-RU" sz="3600" dirty="0"/>
          </a:p>
        </p:txBody>
      </p:sp>
      <p:pic>
        <p:nvPicPr>
          <p:cNvPr id="2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58175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982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482">
        <p:random/>
      </p:transition>
    </mc:Choice>
    <mc:Fallback xmlns="">
      <p:transition spd="slow" advTm="2482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2"/>
          <p:cNvSpPr txBox="1">
            <a:spLocks/>
          </p:cNvSpPr>
          <p:nvPr/>
        </p:nvSpPr>
        <p:spPr>
          <a:xfrm>
            <a:off x="962025" y="0"/>
            <a:ext cx="7762875" cy="1247775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3200" dirty="0" smtClean="0"/>
              <a:t>Социальное обслуживание детей-инвалидов</a:t>
            </a:r>
            <a:endParaRPr lang="ru-RU" sz="32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430" y="1550613"/>
            <a:ext cx="3641876" cy="50784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20574" y="1550613"/>
            <a:ext cx="3828779" cy="51050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24900" y="6457209"/>
            <a:ext cx="343619" cy="343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675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482">
        <p:random/>
      </p:transition>
    </mc:Choice>
    <mc:Fallback xmlns="">
      <p:transition spd="slow" advTm="2482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24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3788" y="1428750"/>
            <a:ext cx="5281612" cy="3961781"/>
          </a:xfrm>
          <a:prstGeom prst="rect">
            <a:avLst/>
          </a:prstGeom>
        </p:spPr>
      </p:pic>
      <p:pic>
        <p:nvPicPr>
          <p:cNvPr id="2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52272" y="6194738"/>
            <a:ext cx="411658" cy="411658"/>
          </a:xfrm>
          <a:prstGeom prst="rect">
            <a:avLst/>
          </a:prstGeom>
        </p:spPr>
      </p:pic>
      <p:pic>
        <p:nvPicPr>
          <p:cNvPr id="1026" name="Picture 2" descr="https://sun9-67.userapi.com/c858136/v858136753/164227/ymrD4n4_NL4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537" y="1136529"/>
            <a:ext cx="3206206" cy="5165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723182" y="208421"/>
            <a:ext cx="7515044" cy="832243"/>
          </a:xfrm>
        </p:spPr>
        <p:txBody>
          <a:bodyPr/>
          <a:lstStyle/>
          <a:p>
            <a:pPr algn="ctr"/>
            <a:r>
              <a:rPr lang="ru-RU" dirty="0" smtClean="0"/>
              <a:t>Социальное сопровождение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34045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482">
        <p:random/>
      </p:transition>
    </mc:Choice>
    <mc:Fallback xmlns="">
      <p:transition spd="slow" advTm="2482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08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06262" y="-284672"/>
            <a:ext cx="6554867" cy="1524000"/>
          </a:xfrm>
        </p:spPr>
        <p:txBody>
          <a:bodyPr/>
          <a:lstStyle/>
          <a:p>
            <a:pPr algn="ctr"/>
            <a:r>
              <a:rPr lang="ru-RU" dirty="0" smtClean="0"/>
              <a:t>ШКОЛА УХОДА И ШКОЛА БЕЗОПАСНОСТИ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82715" y="1066800"/>
            <a:ext cx="3812876" cy="27205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647" y="4082810"/>
            <a:ext cx="3776453" cy="264615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7012" y="3976057"/>
            <a:ext cx="3812876" cy="285965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815" y="1005306"/>
            <a:ext cx="3709358" cy="2782019"/>
          </a:xfrm>
          <a:prstGeom prst="rect">
            <a:avLst/>
          </a:prstGeom>
        </p:spPr>
      </p:pic>
      <p:pic>
        <p:nvPicPr>
          <p:cNvPr id="8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16736" y="622611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887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482">
        <p:random/>
      </p:transition>
    </mc:Choice>
    <mc:Fallback xmlns="">
      <p:transition spd="slow" advTm="2482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67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Сектор">
  <a:themeElements>
    <a:clrScheme name="Сектор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Сектор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3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2700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1547</TotalTime>
  <Words>221</Words>
  <Application>Microsoft Office PowerPoint</Application>
  <PresentationFormat>Экран (4:3)</PresentationFormat>
  <Paragraphs>60</Paragraphs>
  <Slides>31</Slides>
  <Notes>1</Notes>
  <HiddenSlides>0</HiddenSlides>
  <MMClips>28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5" baseType="lpstr">
      <vt:lpstr>Calibri</vt:lpstr>
      <vt:lpstr>Century Gothic</vt:lpstr>
      <vt:lpstr>Wingdings 3</vt:lpstr>
      <vt:lpstr>Сектор</vt:lpstr>
      <vt:lpstr>Презентация к годовому собранию  БУСОВО «КЦСОН Чагодощенского района»</vt:lpstr>
      <vt:lpstr>Отделение социального обслуживания на дому граждан пожилого возраста и инвалидов</vt:lpstr>
      <vt:lpstr>Социальные работники</vt:lpstr>
      <vt:lpstr>Социальные работники</vt:lpstr>
      <vt:lpstr>Категории обслуженных граждан</vt:lpstr>
      <vt:lpstr>Разбивка по условиям предоставления социальных услуг за 2019 год</vt:lpstr>
      <vt:lpstr>Презентация PowerPoint</vt:lpstr>
      <vt:lpstr>Социальное сопровождение</vt:lpstr>
      <vt:lpstr>ШКОЛА УХОДА И ШКОЛА БЕЗОПАСНОСТИ</vt:lpstr>
      <vt:lpstr>Профилакторий на дому </vt:lpstr>
      <vt:lpstr>Презентация PowerPoint</vt:lpstr>
      <vt:lpstr>Презентация PowerPoint</vt:lpstr>
      <vt:lpstr>Работа с волонтерами</vt:lpstr>
      <vt:lpstr>Презентация PowerPoint</vt:lpstr>
      <vt:lpstr>Презентация PowerPoint</vt:lpstr>
      <vt:lpstr>Презентация PowerPoint</vt:lpstr>
      <vt:lpstr>Участковые специалисты </vt:lpstr>
      <vt:lpstr>Отделение срочных социальных услуг</vt:lpstr>
      <vt:lpstr>Государственная социальная помощь</vt:lpstr>
      <vt:lpstr>Мобильная бригада</vt:lpstr>
      <vt:lpstr>Презентация PowerPoint</vt:lpstr>
      <vt:lpstr>Пункт проката технических средств реабилитации</vt:lpstr>
      <vt:lpstr>Проект «В кругу друзей»</vt:lpstr>
      <vt:lpstr>Центр активного долголетия «Забота»</vt:lpstr>
      <vt:lpstr>Отряд «серебряных» волонтеров «Надежда» </vt:lpstr>
      <vt:lpstr>Отделение по работе с семьей и детьми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admin</cp:lastModifiedBy>
  <cp:revision>67</cp:revision>
  <dcterms:created xsi:type="dcterms:W3CDTF">2020-02-19T10:39:20Z</dcterms:created>
  <dcterms:modified xsi:type="dcterms:W3CDTF">2022-11-18T13:50:59Z</dcterms:modified>
</cp:coreProperties>
</file>