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7" r:id="rId39"/>
    <p:sldId id="298" r:id="rId40"/>
    <p:sldId id="299" r:id="rId41"/>
    <p:sldId id="302" r:id="rId42"/>
    <p:sldId id="303" r:id="rId43"/>
    <p:sldId id="311" r:id="rId44"/>
    <p:sldId id="306" r:id="rId45"/>
    <p:sldId id="307" r:id="rId46"/>
    <p:sldId id="309" r:id="rId47"/>
    <p:sldId id="310"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44132" autoAdjust="0"/>
  </p:normalViewPr>
  <p:slideViewPr>
    <p:cSldViewPr>
      <p:cViewPr varScale="1">
        <p:scale>
          <a:sx n="75" d="100"/>
          <a:sy n="75" d="100"/>
        </p:scale>
        <p:origin x="-8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D72DB7-007F-41A4-A31E-9D11BEDA7B52}" type="datetimeFigureOut">
              <a:rPr lang="ru-RU" smtClean="0"/>
              <a:pPr/>
              <a:t>30.03.2019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D2BD68-3388-48B8-A0AE-25A73067D21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D2BD68-3388-48B8-A0AE-25A73067D21D}"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30.03.2019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30.03.2019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рис 1"/>
          <p:cNvPicPr>
            <a:picLocks noChangeAspect="1" noChangeArrowheads="1"/>
          </p:cNvPicPr>
          <p:nvPr/>
        </p:nvPicPr>
        <p:blipFill>
          <a:blip r:embed="rId2" cstate="print"/>
          <a:srcRect/>
          <a:stretch>
            <a:fillRect/>
          </a:stretch>
        </p:blipFill>
        <p:spPr bwMode="auto">
          <a:xfrm>
            <a:off x="1476375" y="476250"/>
            <a:ext cx="5859463" cy="5859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84784"/>
            <a:ext cx="9144000" cy="2944918"/>
          </a:xfrm>
        </p:spPr>
        <p:txBody>
          <a:bodyPr>
            <a:normAutofit fontScale="90000"/>
          </a:bodyPr>
          <a:lstStyle/>
          <a:p>
            <a:pPr algn="ctr"/>
            <a:r>
              <a:rPr lang="ru-RU" sz="3200" b="1" dirty="0" smtClean="0">
                <a:effectLst>
                  <a:outerShdw blurRad="38100" dist="38100" dir="2700000" algn="tl">
                    <a:srgbClr val="000000">
                      <a:alpha val="43137"/>
                    </a:srgbClr>
                  </a:outerShdw>
                </a:effectLst>
              </a:rPr>
              <a:t>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Требования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к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антитеррористической</a:t>
            </a:r>
            <a:b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защищенности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объектов </a:t>
            </a:r>
            <a:b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(территорий</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мест массового пребывания людей</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1938992"/>
          </a:xfrm>
          <a:prstGeom prst="rect">
            <a:avLst/>
          </a:prstGeom>
        </p:spPr>
        <p:txBody>
          <a:bodyPr wrap="square">
            <a:spAutoFit/>
          </a:bodyPr>
          <a:lstStyle/>
          <a:p>
            <a:pPr algn="ctr"/>
            <a:r>
              <a:rPr lang="ru-RU" sz="2000" b="1" dirty="0" smtClean="0">
                <a:solidFill>
                  <a:schemeClr val="tx2"/>
                </a:solidFill>
                <a:latin typeface="Times New Roman" pitchFamily="18" charset="0"/>
                <a:cs typeface="Times New Roman" pitchFamily="18" charset="0"/>
              </a:rPr>
              <a:t>Постановление Правительства РФ от 25 марта 2015 г. N 272</a:t>
            </a:r>
            <a:r>
              <a:rPr lang="ru-RU" sz="2000" b="1" i="1" dirty="0" smtClean="0">
                <a:solidFill>
                  <a:schemeClr val="tx2"/>
                </a:solidFill>
                <a:latin typeface="Times New Roman" pitchFamily="18" charset="0"/>
                <a:cs typeface="Times New Roman" pitchFamily="18" charset="0"/>
              </a:rPr>
              <a:t> "Об утверждении требований к антитеррористической защищенности мест массового пребывания людей и объектов (территорий), подлежащих обязательной охране войсками национальной гвардии Российской Федерации, и форм паспортов безопасности таких мест и объектов (территорий)"</a:t>
            </a:r>
            <a:r>
              <a:rPr lang="ru-RU" sz="2000" b="1" dirty="0" smtClean="0">
                <a:solidFill>
                  <a:schemeClr val="tx2"/>
                </a:solidFill>
                <a:latin typeface="Times New Roman" pitchFamily="18" charset="0"/>
                <a:cs typeface="Times New Roman" pitchFamily="18" charset="0"/>
              </a:rPr>
              <a:t> </a:t>
            </a:r>
          </a:p>
          <a:p>
            <a:pPr algn="ctr"/>
            <a:r>
              <a:rPr lang="ru-RU" sz="2000" b="1" i="1" dirty="0" smtClean="0">
                <a:solidFill>
                  <a:schemeClr val="tx2"/>
                </a:solidFill>
                <a:latin typeface="Times New Roman" pitchFamily="18" charset="0"/>
                <a:cs typeface="Times New Roman" pitchFamily="18" charset="0"/>
              </a:rPr>
              <a:t>(с изменениями и дополнениями)</a:t>
            </a:r>
            <a:endParaRPr lang="ru-RU" sz="2000" b="1" i="1" dirty="0">
              <a:solidFill>
                <a:schemeClr val="tx2"/>
              </a:solidFill>
              <a:latin typeface="Times New Roman" pitchFamily="18" charset="0"/>
              <a:cs typeface="Times New Roman" pitchFamily="18" charset="0"/>
            </a:endParaRPr>
          </a:p>
        </p:txBody>
      </p:sp>
      <p:sp>
        <p:nvSpPr>
          <p:cNvPr id="4" name="Содержимое 3"/>
          <p:cNvSpPr>
            <a:spLocks noGrp="1"/>
          </p:cNvSpPr>
          <p:nvPr>
            <p:ph idx="1"/>
          </p:nvPr>
        </p:nvSpPr>
        <p:spPr>
          <a:xfrm>
            <a:off x="0" y="2132856"/>
            <a:ext cx="9144000" cy="4365104"/>
          </a:xfrm>
        </p:spPr>
        <p:txBody>
          <a:bodyPr>
            <a:normAutofit fontScale="25000" lnSpcReduction="20000"/>
          </a:bodyPr>
          <a:lstStyle/>
          <a:p>
            <a:pPr algn="just">
              <a:buNone/>
            </a:pPr>
            <a:r>
              <a:rPr lang="ru-RU" sz="4500" dirty="0" smtClean="0"/>
              <a:t>       </a:t>
            </a:r>
            <a:endParaRPr lang="ru-RU" sz="4500" dirty="0" smtClean="0"/>
          </a:p>
          <a:p>
            <a:pPr marL="0" indent="533400" algn="just">
              <a:buNone/>
            </a:pPr>
            <a:r>
              <a:rPr lang="ru-RU" sz="7200" b="1" i="1" dirty="0" smtClean="0">
                <a:latin typeface="Times New Roman" pitchFamily="18" charset="0"/>
                <a:cs typeface="Times New Roman" pitchFamily="18" charset="0"/>
              </a:rPr>
              <a:t>Перечень </a:t>
            </a:r>
            <a:r>
              <a:rPr lang="ru-RU" sz="7200" b="1" i="1" dirty="0" smtClean="0">
                <a:latin typeface="Times New Roman" pitchFamily="18" charset="0"/>
                <a:cs typeface="Times New Roman" pitchFamily="18" charset="0"/>
              </a:rPr>
              <a:t>мест массового пребывания людей</a:t>
            </a:r>
            <a:r>
              <a:rPr lang="ru-RU" sz="7200" dirty="0" smtClean="0">
                <a:latin typeface="Times New Roman" pitchFamily="18" charset="0"/>
                <a:cs typeface="Times New Roman" pitchFamily="18" charset="0"/>
              </a:rPr>
              <a:t> в пределах территорий субъектов </a:t>
            </a:r>
            <a:r>
              <a:rPr lang="ru-RU" sz="7200" dirty="0" smtClean="0">
                <a:latin typeface="Times New Roman" pitchFamily="18" charset="0"/>
                <a:cs typeface="Times New Roman" pitchFamily="18" charset="0"/>
              </a:rPr>
              <a:t>Российской Федерации </a:t>
            </a:r>
            <a:r>
              <a:rPr lang="ru-RU" sz="7200" dirty="0" smtClean="0">
                <a:latin typeface="Times New Roman" pitchFamily="18" charset="0"/>
                <a:cs typeface="Times New Roman" pitchFamily="18" charset="0"/>
              </a:rPr>
              <a:t>или муниципальных образований </a:t>
            </a:r>
            <a:r>
              <a:rPr lang="ru-RU" sz="7200" b="1" i="1" dirty="0" smtClean="0">
                <a:latin typeface="Times New Roman" pitchFamily="18" charset="0"/>
                <a:cs typeface="Times New Roman" pitchFamily="18" charset="0"/>
              </a:rPr>
              <a:t>определяется</a:t>
            </a:r>
            <a:r>
              <a:rPr lang="ru-RU" sz="7200" dirty="0" smtClean="0">
                <a:latin typeface="Times New Roman" pitchFamily="18" charset="0"/>
                <a:cs typeface="Times New Roman" pitchFamily="18" charset="0"/>
              </a:rPr>
              <a:t> соответственно </a:t>
            </a:r>
            <a:r>
              <a:rPr lang="ru-RU" sz="7200" b="1" i="1" dirty="0" smtClean="0">
                <a:latin typeface="Times New Roman" pitchFamily="18" charset="0"/>
                <a:cs typeface="Times New Roman" pitchFamily="18" charset="0"/>
              </a:rPr>
              <a:t>исполнительными органами государственной власти субъектов Российской Федерации или органами местного самоуправления по согласованию с территориальными органами безопасности, территориальными органами Министерства внутренних дел Российской Федерации, Федеральной службы войск национальной гвардии Российской Федерации и Министерства Российской Федерации по делам гражданской обороны, чрезвычайным ситуациям и ликвидации последствий стихийных бедствий</a:t>
            </a:r>
            <a:r>
              <a:rPr lang="ru-RU" sz="7200" b="1" i="1" dirty="0" smtClean="0">
                <a:latin typeface="Times New Roman" pitchFamily="18" charset="0"/>
                <a:cs typeface="Times New Roman" pitchFamily="18" charset="0"/>
              </a:rPr>
              <a:t>.</a:t>
            </a:r>
            <a:endParaRPr lang="ru-RU" sz="7200" dirty="0" smtClean="0">
              <a:latin typeface="Times New Roman" pitchFamily="18" charset="0"/>
              <a:cs typeface="Times New Roman" pitchFamily="18" charset="0"/>
            </a:endParaRPr>
          </a:p>
          <a:p>
            <a:pPr marL="0" indent="533400" algn="just">
              <a:buNone/>
            </a:pPr>
            <a:r>
              <a:rPr lang="ru-RU" sz="7200" dirty="0" smtClean="0">
                <a:latin typeface="Times New Roman" pitchFamily="18" charset="0"/>
                <a:cs typeface="Times New Roman" pitchFamily="18" charset="0"/>
              </a:rPr>
              <a:t>В перечень мест массового пребывания людей включаются места массового пребывания людей, собственниками которых или лицами, использующими места массового пребывания людей на ином законном основании (далее - правообладатели мест массового пребывания людей), не являются федеральные органы исполнительной власти, Государственная корпорация по атомной энергии "</a:t>
            </a:r>
            <a:r>
              <a:rPr lang="ru-RU" sz="7200" dirty="0" err="1" smtClean="0">
                <a:latin typeface="Times New Roman" pitchFamily="18" charset="0"/>
                <a:cs typeface="Times New Roman" pitchFamily="18" charset="0"/>
              </a:rPr>
              <a:t>Росатом</a:t>
            </a:r>
            <a:r>
              <a:rPr lang="ru-RU" sz="7200" dirty="0" smtClean="0">
                <a:latin typeface="Times New Roman" pitchFamily="18" charset="0"/>
                <a:cs typeface="Times New Roman" pitchFamily="18" charset="0"/>
              </a:rPr>
              <a:t>" и Государственная корпорация по космической деятельности "</a:t>
            </a:r>
            <a:r>
              <a:rPr lang="ru-RU" sz="7200" dirty="0" err="1" smtClean="0">
                <a:latin typeface="Times New Roman" pitchFamily="18" charset="0"/>
                <a:cs typeface="Times New Roman" pitchFamily="18" charset="0"/>
              </a:rPr>
              <a:t>Роскосмос</a:t>
            </a:r>
            <a:r>
              <a:rPr lang="ru-RU" sz="7200" dirty="0" smtClean="0">
                <a:latin typeface="Times New Roman" pitchFamily="18" charset="0"/>
                <a:cs typeface="Times New Roman" pitchFamily="18" charset="0"/>
              </a:rPr>
              <a:t>" или которые не относятся к сфере их деятельности, предполагающей использование места массового пребывания людей, а также не подлежат обязательной охране войсками национальной гвардии Российской Федерации.</a:t>
            </a:r>
            <a:endParaRPr lang="ru-RU" sz="7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32656"/>
            <a:ext cx="9144000" cy="2031325"/>
          </a:xfrm>
          <a:prstGeom prst="rect">
            <a:avLst/>
          </a:prstGeom>
        </p:spPr>
        <p:txBody>
          <a:bodyPr wrap="square">
            <a:spAutoFit/>
          </a:bodyPr>
          <a:lstStyle/>
          <a:p>
            <a:pPr indent="533400" algn="just"/>
            <a:r>
              <a:rPr lang="ru-RU" b="1" i="1" dirty="0" smtClean="0">
                <a:latin typeface="Times New Roman" pitchFamily="18" charset="0"/>
                <a:cs typeface="Times New Roman" pitchFamily="18" charset="0"/>
              </a:rPr>
              <a:t>Организационные мероприятия по обеспечению антитеррористической защищенности мест массового пребывания людей, включая мероприятия по защите служебной информации ограниченного распространения, осуществляются исполнительными органами государственной власти субъектов Российской Федерации и органами местного самоуправления</a:t>
            </a:r>
            <a:r>
              <a:rPr lang="ru-RU" dirty="0" smtClean="0">
                <a:latin typeface="Times New Roman" pitchFamily="18" charset="0"/>
                <a:cs typeface="Times New Roman" pitchFamily="18" charset="0"/>
              </a:rPr>
              <a:t> в пределах территорий субъектов Российской Федерации или муниципальных образований, на которых расположены соответствующие места массового пребывания людей.</a:t>
            </a:r>
            <a:endParaRPr lang="ru-RU" dirty="0">
              <a:latin typeface="Times New Roman" pitchFamily="18" charset="0"/>
              <a:cs typeface="Times New Roman" pitchFamily="18" charset="0"/>
            </a:endParaRPr>
          </a:p>
        </p:txBody>
      </p:sp>
      <p:sp>
        <p:nvSpPr>
          <p:cNvPr id="5" name="Прямоугольник 4"/>
          <p:cNvSpPr/>
          <p:nvPr/>
        </p:nvSpPr>
        <p:spPr>
          <a:xfrm>
            <a:off x="0" y="2420888"/>
            <a:ext cx="9144000" cy="4114334"/>
          </a:xfrm>
          <a:prstGeom prst="rect">
            <a:avLst/>
          </a:prstGeom>
        </p:spPr>
        <p:txBody>
          <a:bodyPr wrap="square">
            <a:spAutoFit/>
          </a:bodyPr>
          <a:lstStyle/>
          <a:p>
            <a:pPr indent="533400" algn="just"/>
            <a:r>
              <a:rPr lang="ru-RU" dirty="0" smtClean="0">
                <a:latin typeface="Times New Roman" pitchFamily="18" charset="0"/>
                <a:cs typeface="Times New Roman" pitchFamily="18" charset="0"/>
              </a:rPr>
              <a:t>Настоящие </a:t>
            </a:r>
            <a:r>
              <a:rPr lang="ru-RU" dirty="0" smtClean="0">
                <a:latin typeface="Times New Roman" pitchFamily="18" charset="0"/>
                <a:cs typeface="Times New Roman" pitchFamily="18" charset="0"/>
              </a:rPr>
              <a:t>требования носят общий характер в отношении вопросов оснащения мест массового пребывания людей средствами инженерной защиты и инженерно-техническими средствами охраны. </a:t>
            </a:r>
            <a:r>
              <a:rPr lang="ru-RU" b="1" i="1" dirty="0" smtClean="0">
                <a:latin typeface="Times New Roman" pitchFamily="18" charset="0"/>
                <a:cs typeface="Times New Roman" pitchFamily="18" charset="0"/>
              </a:rPr>
              <a:t>Оснащение места массового пребывания людей конкретными моделями средств охраны определяется в техническом задании</a:t>
            </a:r>
            <a:r>
              <a:rPr lang="ru-RU" dirty="0" smtClean="0">
                <a:latin typeface="Times New Roman" pitchFamily="18" charset="0"/>
                <a:cs typeface="Times New Roman" pitchFamily="18" charset="0"/>
              </a:rPr>
              <a:t> на проектирование и на этапе выполнения строительно-монтажных работ, реконструкции и капитального ремонта</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dirty="0" smtClean="0">
                <a:latin typeface="Times New Roman" pitchFamily="18" charset="0"/>
                <a:cs typeface="Times New Roman" pitchFamily="18" charset="0"/>
              </a:rPr>
              <a:t>Оборудование проектируемых (реконструируемых) мест массового пребывания людей средствами инженерной защиты и инженерно-техническими средствами охраны осуществляется при строительстве (капитальном ремонте) такого места массового пребывания людей в соответствии с законодательством Российской Федерации о техническом регулировании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Антитеррористическая защищенность мест массового пребывания людей должна соответствовать характеру угроз</a:t>
            </a:r>
            <a:r>
              <a:rPr lang="ru-RU" dirty="0" smtClean="0">
                <a:latin typeface="Times New Roman" pitchFamily="18" charset="0"/>
                <a:cs typeface="Times New Roman" pitchFamily="18" charset="0"/>
              </a:rPr>
              <a:t>, оперативной обстановке, обеспечивать наиболее эффективное и экономное использование сил и средств, задействованных в обеспечении безопасности мест массового пребывания людей.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9144000" cy="3693319"/>
          </a:xfrm>
          <a:prstGeom prst="rect">
            <a:avLst/>
          </a:prstGeom>
        </p:spPr>
        <p:txBody>
          <a:bodyPr wrap="square">
            <a:spAutoFit/>
          </a:bodyPr>
          <a:lstStyle/>
          <a:p>
            <a:r>
              <a:rPr lang="ru-RU" dirty="0" smtClean="0"/>
              <a:t>                         </a:t>
            </a:r>
            <a:r>
              <a:rPr lang="ru-RU" b="1" dirty="0" smtClean="0">
                <a:latin typeface="Times New Roman" pitchFamily="18" charset="0"/>
                <a:cs typeface="Times New Roman" pitchFamily="18" charset="0"/>
              </a:rPr>
              <a:t>Категорирование мест массового пребывания людей</a:t>
            </a:r>
          </a:p>
          <a:p>
            <a:endParaRPr lang="ru-RU" dirty="0" smtClean="0">
              <a:latin typeface="Times New Roman" pitchFamily="18" charset="0"/>
              <a:cs typeface="Times New Roman" pitchFamily="18" charset="0"/>
            </a:endParaRPr>
          </a:p>
          <a:p>
            <a:pPr indent="533400" algn="just"/>
            <a:r>
              <a:rPr lang="ru-RU" u="sng" dirty="0" smtClean="0">
                <a:latin typeface="Times New Roman" pitchFamily="18" charset="0"/>
                <a:cs typeface="Times New Roman" pitchFamily="18" charset="0"/>
              </a:rPr>
              <a:t>Категорирование мест массового пребывания людей</a:t>
            </a:r>
            <a:r>
              <a:rPr lang="ru-RU" dirty="0" smtClean="0">
                <a:latin typeface="Times New Roman" pitchFamily="18" charset="0"/>
                <a:cs typeface="Times New Roman" pitchFamily="18" charset="0"/>
              </a:rPr>
              <a:t> проводится в </a:t>
            </a:r>
            <a:r>
              <a:rPr lang="ru-RU" b="1" i="1" dirty="0" smtClean="0">
                <a:latin typeface="Times New Roman" pitchFamily="18" charset="0"/>
                <a:cs typeface="Times New Roman" pitchFamily="18" charset="0"/>
              </a:rPr>
              <a:t>целях установления дифференцированных требований к обеспечению их безопасности</a:t>
            </a:r>
            <a:r>
              <a:rPr lang="ru-RU" dirty="0" smtClean="0">
                <a:latin typeface="Times New Roman" pitchFamily="18" charset="0"/>
                <a:cs typeface="Times New Roman" pitchFamily="18" charset="0"/>
              </a:rPr>
              <a:t> с учетом степени потенциальной опасности и угрозы совершения в местах массового пребывания людей террористических актов и их возможных последствий.</a:t>
            </a:r>
          </a:p>
          <a:p>
            <a:pPr indent="533400" algn="just"/>
            <a:r>
              <a:rPr lang="ru-RU" u="sng" dirty="0" smtClean="0">
                <a:latin typeface="Times New Roman" pitchFamily="18" charset="0"/>
                <a:cs typeface="Times New Roman" pitchFamily="18" charset="0"/>
              </a:rPr>
              <a:t>Степень угрозы</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совершения террористического </a:t>
            </a:r>
            <a:r>
              <a:rPr lang="ru-RU" dirty="0" smtClean="0">
                <a:latin typeface="Times New Roman" pitchFamily="18" charset="0"/>
                <a:cs typeface="Times New Roman" pitchFamily="18" charset="0"/>
              </a:rPr>
              <a:t>акта </a:t>
            </a:r>
            <a:r>
              <a:rPr lang="ru-RU" b="1" i="1" dirty="0" smtClean="0">
                <a:latin typeface="Times New Roman" pitchFamily="18" charset="0"/>
                <a:cs typeface="Times New Roman" pitchFamily="18" charset="0"/>
              </a:rPr>
              <a:t>определяется на основании данных о совершенных и предотвращенных террористических актах в субъекте Российской Федерации (муниципальном образовании)</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 территории которого расположено место массового пребывания людей. Возможные последствия совершения террористического акта в месте массового пребывания людей определяются на основании прогнозных показателей о количестве людей, которые могут погибнуть или получить вред здоровью.</a:t>
            </a:r>
            <a:endParaRPr lang="ru-RU" dirty="0">
              <a:latin typeface="Times New Roman" pitchFamily="18" charset="0"/>
              <a:cs typeface="Times New Roman" pitchFamily="18" charset="0"/>
            </a:endParaRPr>
          </a:p>
        </p:txBody>
      </p:sp>
      <p:sp>
        <p:nvSpPr>
          <p:cNvPr id="3" name="Прямоугольник 2"/>
          <p:cNvSpPr/>
          <p:nvPr/>
        </p:nvSpPr>
        <p:spPr>
          <a:xfrm>
            <a:off x="0" y="4149080"/>
            <a:ext cx="9144000" cy="2308324"/>
          </a:xfrm>
          <a:prstGeom prst="rect">
            <a:avLst/>
          </a:prstGeom>
        </p:spPr>
        <p:txBody>
          <a:bodyPr wrap="square">
            <a:spAutoFit/>
          </a:bodyPr>
          <a:lstStyle/>
          <a:p>
            <a:pPr indent="533400" algn="just"/>
            <a:r>
              <a:rPr lang="ru-RU" u="sng" dirty="0" smtClean="0">
                <a:latin typeface="Times New Roman" pitchFamily="18" charset="0"/>
                <a:cs typeface="Times New Roman" pitchFamily="18" charset="0"/>
              </a:rPr>
              <a:t>Для проведения категорирования места массового пребывания людей и оценки состояния его антитеррористической защищенности</a:t>
            </a:r>
            <a:r>
              <a:rPr lang="ru-RU" dirty="0" smtClean="0">
                <a:latin typeface="Times New Roman" pitchFamily="18" charset="0"/>
                <a:cs typeface="Times New Roman" pitchFamily="18" charset="0"/>
              </a:rPr>
              <a:t> решением руководителя исполнительного органа государственной власти субъекта Российской Федерации (главы муниципального образования), на территории которого расположено место массового пребывания людей, </a:t>
            </a:r>
            <a:r>
              <a:rPr lang="ru-RU" b="1" i="1" dirty="0" smtClean="0">
                <a:latin typeface="Times New Roman" pitchFamily="18" charset="0"/>
                <a:cs typeface="Times New Roman" pitchFamily="18" charset="0"/>
              </a:rPr>
              <a:t>создается межведомственная комиссия по обследованию места массового пребывания людей</a:t>
            </a:r>
            <a:r>
              <a:rPr lang="ru-RU" dirty="0" smtClean="0">
                <a:latin typeface="Times New Roman" pitchFamily="18" charset="0"/>
                <a:cs typeface="Times New Roman" pitchFamily="18" charset="0"/>
              </a:rPr>
              <a:t> (далее - комиссия</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Комиссия создается в течение 30 дней со дня включения места массового пребывания людей в соответствующий перечень мест массового пребывания людей</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33400" algn="just"/>
            <a:r>
              <a:rPr lang="ru-RU" sz="2000" b="1" i="1" dirty="0" smtClean="0">
                <a:latin typeface="Times New Roman" pitchFamily="18" charset="0"/>
                <a:cs typeface="Times New Roman" pitchFamily="18" charset="0"/>
              </a:rPr>
              <a:t>Комиссию возглавляет руководитель исполнительного органа государственной власти субъекта Российской Федерации (глава муниципального образования)</a:t>
            </a:r>
            <a:r>
              <a:rPr lang="ru-RU" sz="2000" dirty="0" smtClean="0">
                <a:latin typeface="Times New Roman" pitchFamily="18" charset="0"/>
                <a:cs typeface="Times New Roman" pitchFamily="18" charset="0"/>
              </a:rPr>
              <a:t>, на  территории которого расположено место массового пребывания людей, либо уполномоченное им должностное лицо</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u="sng" dirty="0" smtClean="0">
                <a:latin typeface="Times New Roman" pitchFamily="18" charset="0"/>
                <a:cs typeface="Times New Roman" pitchFamily="18" charset="0"/>
              </a:rPr>
              <a:t>В состав комиссии включаются</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533400" algn="just">
              <a:buFontTx/>
              <a:buChar char="-"/>
            </a:pPr>
            <a:r>
              <a:rPr lang="ru-RU" sz="2000" dirty="0" smtClean="0">
                <a:latin typeface="Times New Roman" pitchFamily="18" charset="0"/>
                <a:cs typeface="Times New Roman" pitchFamily="18" charset="0"/>
              </a:rPr>
              <a:t>правообладатель </a:t>
            </a:r>
            <a:r>
              <a:rPr lang="ru-RU" sz="2000" dirty="0" smtClean="0">
                <a:latin typeface="Times New Roman" pitchFamily="18" charset="0"/>
                <a:cs typeface="Times New Roman" pitchFamily="18" charset="0"/>
              </a:rPr>
              <a:t>места массового пребывания </a:t>
            </a:r>
            <a:r>
              <a:rPr lang="ru-RU" sz="2000" dirty="0" smtClean="0">
                <a:latin typeface="Times New Roman" pitchFamily="18" charset="0"/>
                <a:cs typeface="Times New Roman" pitchFamily="18" charset="0"/>
              </a:rPr>
              <a:t>людей,</a:t>
            </a:r>
          </a:p>
          <a:p>
            <a:pPr indent="533400" algn="just">
              <a:buFontTx/>
              <a:buChar char="-"/>
            </a:pPr>
            <a:r>
              <a:rPr lang="ru-RU" sz="2000" dirty="0" smtClean="0">
                <a:latin typeface="Times New Roman" pitchFamily="18" charset="0"/>
                <a:cs typeface="Times New Roman" pitchFamily="18" charset="0"/>
              </a:rPr>
              <a:t>п</a:t>
            </a:r>
            <a:r>
              <a:rPr lang="ru-RU" sz="2000" dirty="0" smtClean="0">
                <a:latin typeface="Times New Roman" pitchFamily="18" charset="0"/>
                <a:cs typeface="Times New Roman" pitchFamily="18" charset="0"/>
              </a:rPr>
              <a:t>редставители: </a:t>
            </a:r>
          </a:p>
          <a:p>
            <a:pPr indent="901700" algn="just"/>
            <a:r>
              <a:rPr lang="ru-RU" sz="2000" dirty="0" smtClean="0">
                <a:latin typeface="Times New Roman" pitchFamily="18" charset="0"/>
                <a:cs typeface="Times New Roman" pitchFamily="18" charset="0"/>
              </a:rPr>
              <a:t>территориального </a:t>
            </a:r>
            <a:r>
              <a:rPr lang="ru-RU" sz="2000" dirty="0" smtClean="0">
                <a:latin typeface="Times New Roman" pitchFamily="18" charset="0"/>
                <a:cs typeface="Times New Roman" pitchFamily="18" charset="0"/>
              </a:rPr>
              <a:t>органа безопасности, </a:t>
            </a:r>
            <a:endParaRPr lang="ru-RU" sz="2000" dirty="0" smtClean="0">
              <a:latin typeface="Times New Roman" pitchFamily="18" charset="0"/>
              <a:cs typeface="Times New Roman" pitchFamily="18" charset="0"/>
            </a:endParaRPr>
          </a:p>
          <a:p>
            <a:pPr indent="901700" algn="just"/>
            <a:r>
              <a:rPr lang="ru-RU" sz="2000" dirty="0" smtClean="0">
                <a:latin typeface="Times New Roman" pitchFamily="18" charset="0"/>
                <a:cs typeface="Times New Roman" pitchFamily="18" charset="0"/>
              </a:rPr>
              <a:t>территориального </a:t>
            </a:r>
            <a:r>
              <a:rPr lang="ru-RU" sz="2000" dirty="0" smtClean="0">
                <a:latin typeface="Times New Roman" pitchFamily="18" charset="0"/>
                <a:cs typeface="Times New Roman" pitchFamily="18" charset="0"/>
              </a:rPr>
              <a:t>органа Министерства внутренних дел Российской Федерации (по согласованию), </a:t>
            </a:r>
            <a:endParaRPr lang="ru-RU" sz="2000" dirty="0" smtClean="0">
              <a:latin typeface="Times New Roman" pitchFamily="18" charset="0"/>
              <a:cs typeface="Times New Roman" pitchFamily="18" charset="0"/>
            </a:endParaRPr>
          </a:p>
          <a:p>
            <a:pPr indent="901700" algn="just"/>
            <a:r>
              <a:rPr lang="ru-RU" sz="2000" dirty="0" smtClean="0">
                <a:latin typeface="Times New Roman" pitchFamily="18" charset="0"/>
                <a:cs typeface="Times New Roman" pitchFamily="18" charset="0"/>
              </a:rPr>
              <a:t>территориального </a:t>
            </a:r>
            <a:r>
              <a:rPr lang="ru-RU" sz="2000" dirty="0" smtClean="0">
                <a:latin typeface="Times New Roman" pitchFamily="18" charset="0"/>
                <a:cs typeface="Times New Roman" pitchFamily="18" charset="0"/>
              </a:rPr>
              <a:t>органа Федеральной службы войск национальной гвардии Российской Федерации или подразделения вневедомственной охраны войск национальной гвардии Российской </a:t>
            </a:r>
            <a:r>
              <a:rPr lang="ru-RU" sz="2000" dirty="0" smtClean="0">
                <a:latin typeface="Times New Roman" pitchFamily="18" charset="0"/>
                <a:cs typeface="Times New Roman" pitchFamily="18" charset="0"/>
              </a:rPr>
              <a:t>Федерации,</a:t>
            </a:r>
          </a:p>
          <a:p>
            <a:pPr indent="901700" algn="just"/>
            <a:r>
              <a:rPr lang="ru-RU" sz="2000" dirty="0" smtClean="0">
                <a:latin typeface="Times New Roman" pitchFamily="18" charset="0"/>
                <a:cs typeface="Times New Roman" pitchFamily="18" charset="0"/>
              </a:rPr>
              <a:t>территориального </a:t>
            </a:r>
            <a:r>
              <a:rPr lang="ru-RU" sz="2000" dirty="0" smtClean="0">
                <a:latin typeface="Times New Roman" pitchFamily="18" charset="0"/>
                <a:cs typeface="Times New Roman" pitchFamily="18" charset="0"/>
              </a:rPr>
              <a:t>органа Министерства Российской Федерации по делам гражданской обороны, чрезвычайным ситуациям и ликвидации последствий стихийных бедствий. </a:t>
            </a:r>
            <a:endParaRPr lang="ru-RU" sz="2000" dirty="0" smtClean="0">
              <a:latin typeface="Times New Roman" pitchFamily="18" charset="0"/>
              <a:cs typeface="Times New Roman" pitchFamily="18" charset="0"/>
            </a:endParaRPr>
          </a:p>
          <a:p>
            <a:pPr indent="533400" algn="just"/>
            <a:r>
              <a:rPr lang="ru-RU" sz="2000" i="1" dirty="0" smtClean="0">
                <a:latin typeface="Times New Roman" pitchFamily="18" charset="0"/>
                <a:cs typeface="Times New Roman" pitchFamily="18" charset="0"/>
              </a:rPr>
              <a:t>При </a:t>
            </a:r>
            <a:r>
              <a:rPr lang="ru-RU" sz="2000" i="1" dirty="0" smtClean="0">
                <a:latin typeface="Times New Roman" pitchFamily="18" charset="0"/>
                <a:cs typeface="Times New Roman" pitchFamily="18" charset="0"/>
              </a:rPr>
              <a:t>необходимости к работе комиссии привлекаются представители собственников объектов</a:t>
            </a:r>
            <a:r>
              <a:rPr lang="ru-RU" sz="2000" dirty="0" smtClean="0">
                <a:latin typeface="Times New Roman" pitchFamily="18" charset="0"/>
                <a:cs typeface="Times New Roman" pitchFamily="18" charset="0"/>
              </a:rPr>
              <a:t>, которые располагаются в границах места массового пребывания людей либо в непосредственной близости к нему</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Обследование места массового пребывания людей осуществляется в срок, не превышающий 30 дней со дня создания комиссии.</a:t>
            </a:r>
            <a:endParaRPr lang="ru-RU" sz="2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5909310"/>
          </a:xfrm>
          <a:prstGeom prst="rect">
            <a:avLst/>
          </a:prstGeom>
        </p:spPr>
        <p:txBody>
          <a:bodyPr wrap="square">
            <a:spAutoFit/>
          </a:bodyPr>
          <a:lstStyle/>
          <a:p>
            <a:pPr indent="533400" algn="just"/>
            <a:r>
              <a:rPr lang="ru-RU" dirty="0" smtClean="0">
                <a:latin typeface="Times New Roman" pitchFamily="18" charset="0"/>
                <a:cs typeface="Times New Roman" pitchFamily="18" charset="0"/>
              </a:rPr>
              <a:t>В зависимости от возможных последствий совершения террористического акта в местах массового пребывания людей устанавливаются следующие </a:t>
            </a:r>
            <a:r>
              <a:rPr lang="ru-RU" b="1" dirty="0" smtClean="0">
                <a:latin typeface="Times New Roman" pitchFamily="18" charset="0"/>
                <a:cs typeface="Times New Roman" pitchFamily="18" charset="0"/>
              </a:rPr>
              <a:t>категории мест массового пребывания людей</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dirty="0" smtClean="0">
                <a:latin typeface="Times New Roman" pitchFamily="18" charset="0"/>
                <a:cs typeface="Times New Roman" pitchFamily="18" charset="0"/>
              </a:rPr>
              <a:t>а) </a:t>
            </a:r>
            <a:r>
              <a:rPr lang="ru-RU" b="1" i="1" dirty="0" smtClean="0">
                <a:latin typeface="Times New Roman" pitchFamily="18" charset="0"/>
                <a:cs typeface="Times New Roman" pitchFamily="18" charset="0"/>
              </a:rPr>
              <a:t>место массового пребывания людей 1 категории</a:t>
            </a:r>
            <a:r>
              <a:rPr lang="ru-RU" dirty="0" smtClean="0">
                <a:latin typeface="Times New Roman" pitchFamily="18" charset="0"/>
                <a:cs typeface="Times New Roman" pitchFamily="18" charset="0"/>
              </a:rPr>
              <a:t> - место массового пребывания людей, в котором при определенных условиях может одновременно находиться </a:t>
            </a:r>
            <a:r>
              <a:rPr lang="ru-RU" b="1" i="1" dirty="0" smtClean="0">
                <a:latin typeface="Times New Roman" pitchFamily="18" charset="0"/>
                <a:cs typeface="Times New Roman" pitchFamily="18" charset="0"/>
              </a:rPr>
              <a:t>более 1000 человек</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dirty="0" smtClean="0">
                <a:latin typeface="Times New Roman" pitchFamily="18" charset="0"/>
                <a:cs typeface="Times New Roman" pitchFamily="18" charset="0"/>
              </a:rPr>
              <a:t>б) </a:t>
            </a:r>
            <a:r>
              <a:rPr lang="ru-RU" b="1" i="1" dirty="0" smtClean="0">
                <a:latin typeface="Times New Roman" pitchFamily="18" charset="0"/>
                <a:cs typeface="Times New Roman" pitchFamily="18" charset="0"/>
              </a:rPr>
              <a:t>место массового пребывания людей 2 категории</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место массового пребывания людей, в котором при определенных условиях может одновременно находиться </a:t>
            </a:r>
            <a:r>
              <a:rPr lang="ru-RU" b="1" i="1" dirty="0" smtClean="0">
                <a:latin typeface="Times New Roman" pitchFamily="18" charset="0"/>
                <a:cs typeface="Times New Roman" pitchFamily="18" charset="0"/>
              </a:rPr>
              <a:t>от 200 до 1000 человек</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dirty="0" smtClean="0">
                <a:latin typeface="Times New Roman" pitchFamily="18" charset="0"/>
                <a:cs typeface="Times New Roman" pitchFamily="18" charset="0"/>
              </a:rPr>
              <a:t>в) </a:t>
            </a:r>
            <a:r>
              <a:rPr lang="ru-RU" b="1" i="1" dirty="0" smtClean="0">
                <a:latin typeface="Times New Roman" pitchFamily="18" charset="0"/>
                <a:cs typeface="Times New Roman" pitchFamily="18" charset="0"/>
              </a:rPr>
              <a:t>место массового пребывания людей 3 категории</a:t>
            </a:r>
            <a:r>
              <a:rPr lang="ru-RU" dirty="0" smtClean="0">
                <a:latin typeface="Times New Roman" pitchFamily="18" charset="0"/>
                <a:cs typeface="Times New Roman" pitchFamily="18" charset="0"/>
              </a:rPr>
              <a:t> - место массового пребывания людей, в котором при определенных условиях может одновременно находиться </a:t>
            </a:r>
            <a:r>
              <a:rPr lang="ru-RU" b="1" i="1" dirty="0" smtClean="0">
                <a:latin typeface="Times New Roman" pitchFamily="18" charset="0"/>
                <a:cs typeface="Times New Roman" pitchFamily="18" charset="0"/>
              </a:rPr>
              <a:t>от 50 до 200 человек</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indent="533400" algn="just"/>
            <a:r>
              <a:rPr lang="ru-RU" u="sng" dirty="0" smtClean="0">
                <a:latin typeface="Times New Roman" pitchFamily="18" charset="0"/>
                <a:cs typeface="Times New Roman" pitchFamily="18" charset="0"/>
              </a:rPr>
              <a:t>Расчет </a:t>
            </a:r>
            <a:r>
              <a:rPr lang="ru-RU" u="sng" dirty="0" smtClean="0">
                <a:latin typeface="Times New Roman" pitchFamily="18" charset="0"/>
                <a:cs typeface="Times New Roman" pitchFamily="18" charset="0"/>
              </a:rPr>
              <a:t>количества людей проводится путем</a:t>
            </a:r>
            <a:r>
              <a:rPr lang="ru-RU" dirty="0" smtClean="0">
                <a:latin typeface="Times New Roman" pitchFamily="18" charset="0"/>
                <a:cs typeface="Times New Roman" pitchFamily="18" charset="0"/>
              </a:rPr>
              <a:t> проведения </a:t>
            </a:r>
            <a:r>
              <a:rPr lang="ru-RU" b="1" i="1" dirty="0" smtClean="0">
                <a:latin typeface="Times New Roman" pitchFamily="18" charset="0"/>
                <a:cs typeface="Times New Roman" pitchFamily="18" charset="0"/>
              </a:rPr>
              <a:t>мониторинга одновременного пребывания и (или) передвижения людей на территории места массового пребывания людей в течение 3 дней</a:t>
            </a:r>
            <a:r>
              <a:rPr lang="ru-RU" dirty="0" smtClean="0">
                <a:latin typeface="Times New Roman" pitchFamily="18" charset="0"/>
                <a:cs typeface="Times New Roman" pitchFamily="18" charset="0"/>
              </a:rPr>
              <a:t>, включая рабочие и выходные (праздничные) дни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Площадь, занимаемая одним человеком,</a:t>
            </a:r>
            <a:r>
              <a:rPr lang="ru-RU" dirty="0" smtClean="0">
                <a:latin typeface="Times New Roman" pitchFamily="18" charset="0"/>
                <a:cs typeface="Times New Roman" pitchFamily="18" charset="0"/>
              </a:rPr>
              <a:t> при определении прогнозируемого максимального количества людей в месте их массового пребывания и при отсутствии соответствующих положений в технических регламентах, национальных стандартах Российской Федерации, сводах правил, строительных нормах и правилах Российской Федерации принимается </a:t>
            </a:r>
            <a:r>
              <a:rPr lang="ru-RU" b="1" i="1" dirty="0" smtClean="0">
                <a:latin typeface="Times New Roman" pitchFamily="18" charset="0"/>
                <a:cs typeface="Times New Roman" pitchFamily="18" charset="0"/>
              </a:rPr>
              <a:t>равной 0,5 кв. метра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463308"/>
          </a:xfrm>
          <a:prstGeom prst="rect">
            <a:avLst/>
          </a:prstGeom>
        </p:spPr>
        <p:txBody>
          <a:bodyPr wrap="square">
            <a:spAutoFit/>
          </a:bodyPr>
          <a:lstStyle/>
          <a:p>
            <a:pPr indent="533400" algn="just"/>
            <a:r>
              <a:rPr lang="ru-RU" u="sng" dirty="0" smtClean="0">
                <a:latin typeface="Times New Roman" pitchFamily="18" charset="0"/>
                <a:cs typeface="Times New Roman" pitchFamily="18" charset="0"/>
              </a:rPr>
              <a:t>Результаты работы комиссии </a:t>
            </a:r>
            <a:r>
              <a:rPr lang="ru-RU" dirty="0" smtClean="0">
                <a:latin typeface="Times New Roman" pitchFamily="18" charset="0"/>
                <a:cs typeface="Times New Roman" pitchFamily="18" charset="0"/>
              </a:rPr>
              <a:t>в 10-дневный срок со дня обследования оформляются </a:t>
            </a:r>
            <a:r>
              <a:rPr lang="ru-RU" b="1" i="1" dirty="0" smtClean="0">
                <a:latin typeface="Times New Roman" pitchFamily="18" charset="0"/>
                <a:cs typeface="Times New Roman" pitchFamily="18" charset="0"/>
              </a:rPr>
              <a:t>актом обследования и категорирования места массового пребывания людей</a:t>
            </a:r>
            <a:r>
              <a:rPr lang="ru-RU" dirty="0" smtClean="0">
                <a:latin typeface="Times New Roman" pitchFamily="18" charset="0"/>
                <a:cs typeface="Times New Roman" pitchFamily="18" charset="0"/>
              </a:rPr>
              <a:t>, который составляется в произвольной форме, содержит сведения, подтверждающие принятие комиссией решения о присвоении месту массового пребывания людей соответствующей категории, выводы об эффективности существующей антитеррористической защищенности места массового пребывания людей, а также рекомендации и перечень мер по приведению его антитеррористической защищенности в соответствие с настоящими требованиями.</a:t>
            </a:r>
          </a:p>
          <a:p>
            <a:pPr indent="533400" algn="just"/>
            <a:r>
              <a:rPr lang="ru-RU" b="1" i="1" u="sng" dirty="0" smtClean="0">
                <a:latin typeface="Times New Roman" pitchFamily="18" charset="0"/>
                <a:cs typeface="Times New Roman" pitchFamily="18" charset="0"/>
              </a:rPr>
              <a:t>Общий вывод</a:t>
            </a:r>
            <a:r>
              <a:rPr lang="ru-RU" b="1" i="1" dirty="0" smtClean="0">
                <a:latin typeface="Times New Roman" pitchFamily="18" charset="0"/>
                <a:cs typeface="Times New Roman" pitchFamily="18" charset="0"/>
              </a:rPr>
              <a:t> о достаточности антитеррористической защищенности места массового пребывания людей делается в случае, если установленные требования</a:t>
            </a:r>
            <a:r>
              <a:rPr lang="ru-RU" dirty="0" smtClean="0">
                <a:latin typeface="Times New Roman" pitchFamily="18" charset="0"/>
                <a:cs typeface="Times New Roman" pitchFamily="18" charset="0"/>
              </a:rPr>
              <a:t> к физической охране, оборудованию средствами инженерной защиты и инженерно-техническими средствами охраны места массового пребывания людей </a:t>
            </a:r>
            <a:r>
              <a:rPr lang="ru-RU" b="1" i="1" dirty="0" smtClean="0">
                <a:latin typeface="Times New Roman" pitchFamily="18" charset="0"/>
                <a:cs typeface="Times New Roman" pitchFamily="18" charset="0"/>
              </a:rPr>
              <a:t>выполнены в соответствии с его категорией</a:t>
            </a:r>
            <a:r>
              <a:rPr lang="ru-RU" dirty="0" smtClean="0">
                <a:latin typeface="Times New Roman" pitchFamily="18" charset="0"/>
                <a:cs typeface="Times New Roman" pitchFamily="18" charset="0"/>
              </a:rPr>
              <a:t>.</a:t>
            </a:r>
          </a:p>
          <a:p>
            <a:pPr indent="533400" algn="just"/>
            <a:r>
              <a:rPr lang="ru-RU" b="1" i="1" u="sng" dirty="0" smtClean="0">
                <a:latin typeface="Times New Roman" pitchFamily="18" charset="0"/>
                <a:cs typeface="Times New Roman" pitchFamily="18" charset="0"/>
              </a:rPr>
              <a:t>Акт обследования и категорирования места массового пребывания людей</a:t>
            </a:r>
            <a:r>
              <a:rPr lang="ru-RU" b="1" i="1" dirty="0" smtClean="0">
                <a:latin typeface="Times New Roman" pitchFamily="18" charset="0"/>
                <a:cs typeface="Times New Roman" pitchFamily="18" charset="0"/>
              </a:rPr>
              <a:t> составляется в 6 экземплярах, подписывается всеми членами комиссии и является неотъемлемой частью паспорта безопасности места массового пребывания людей</a:t>
            </a:r>
            <a:r>
              <a:rPr lang="ru-RU" dirty="0" smtClean="0">
                <a:latin typeface="Times New Roman" pitchFamily="18" charset="0"/>
                <a:cs typeface="Times New Roman" pitchFamily="18" charset="0"/>
              </a:rPr>
              <a:t> (далее - паспорт безопасности). </a:t>
            </a:r>
            <a:endParaRPr lang="ru-RU" dirty="0" smtClean="0">
              <a:latin typeface="Times New Roman" pitchFamily="18" charset="0"/>
              <a:cs typeface="Times New Roman" pitchFamily="18" charset="0"/>
            </a:endParaRPr>
          </a:p>
          <a:p>
            <a:pPr indent="533400" algn="just"/>
            <a:r>
              <a:rPr lang="ru-RU" b="1" u="sng" dirty="0" smtClean="0">
                <a:latin typeface="Times New Roman" pitchFamily="18" charset="0"/>
                <a:cs typeface="Times New Roman" pitchFamily="18" charset="0"/>
              </a:rPr>
              <a:t>При </a:t>
            </a:r>
            <a:r>
              <a:rPr lang="ru-RU" b="1" u="sng" dirty="0" smtClean="0">
                <a:latin typeface="Times New Roman" pitchFamily="18" charset="0"/>
                <a:cs typeface="Times New Roman" pitchFamily="18" charset="0"/>
              </a:rPr>
              <a:t>наличии разногласий</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между членами комиссии по вопросам категорирования места массового пребывания людей </a:t>
            </a:r>
            <a:r>
              <a:rPr lang="ru-RU" b="1" i="1" dirty="0" smtClean="0">
                <a:latin typeface="Times New Roman" pitchFamily="18" charset="0"/>
                <a:cs typeface="Times New Roman" pitchFamily="18" charset="0"/>
              </a:rPr>
              <a:t>решение принимается в ходе согласительного совещания большинством голосов членов комиссии с решающим голосом председателя комиссии</a:t>
            </a:r>
            <a:r>
              <a:rPr lang="ru-RU" i="1" u="sng"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Неурегулированные разногласия включаются в акт обследования и категорирования места массового пребывания людей с указанием особых мнений членов комиссии.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204864"/>
            <a:ext cx="9144000" cy="1440160"/>
          </a:xfrm>
        </p:spPr>
        <p:txBody>
          <a:bodyPr>
            <a:normAutofit fontScale="90000"/>
          </a:bodyPr>
          <a:lstStyle/>
          <a:p>
            <a:pPr algn="ct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Паспорт безопасности </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места </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массового пребывания людей</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ru-RU" dirty="0" smtClean="0"/>
              <a:t> </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0" y="3105835"/>
            <a:ext cx="4572000" cy="369332"/>
          </a:xfrm>
          <a:prstGeom prst="rect">
            <a:avLst/>
          </a:prstGeom>
        </p:spPr>
        <p:txBody>
          <a:bodyPr>
            <a:spAutoFit/>
          </a:bodyPr>
          <a:lstStyle/>
          <a:p>
            <a:r>
              <a:rPr lang="ru-RU" dirty="0" smtClean="0"/>
              <a:t> </a:t>
            </a:r>
            <a:endParaRPr lang="ru-RU" dirty="0"/>
          </a:p>
        </p:txBody>
      </p:sp>
      <p:sp>
        <p:nvSpPr>
          <p:cNvPr id="5" name="Прямоугольник 4"/>
          <p:cNvSpPr/>
          <p:nvPr/>
        </p:nvSpPr>
        <p:spPr>
          <a:xfrm>
            <a:off x="0" y="0"/>
            <a:ext cx="9144000" cy="6555641"/>
          </a:xfrm>
          <a:prstGeom prst="rect">
            <a:avLst/>
          </a:prstGeom>
        </p:spPr>
        <p:txBody>
          <a:bodyPr wrap="square">
            <a:spAutoFit/>
          </a:bodyPr>
          <a:lstStyle/>
          <a:p>
            <a:pPr indent="533400" algn="just"/>
            <a:r>
              <a:rPr lang="ru-RU" sz="2000" b="1" dirty="0" smtClean="0">
                <a:latin typeface="Times New Roman" pitchFamily="18" charset="0"/>
                <a:cs typeface="Times New Roman" pitchFamily="18" charset="0"/>
              </a:rPr>
              <a:t>На каждое место массового пребывания людей в течение 30 дней после проведения его обследования и категорирования комиссией составляется </a:t>
            </a:r>
            <a:r>
              <a:rPr lang="ru-RU" sz="2000" b="1" i="1" u="sng" dirty="0" smtClean="0">
                <a:latin typeface="Times New Roman" pitchFamily="18" charset="0"/>
                <a:cs typeface="Times New Roman" pitchFamily="18" charset="0"/>
              </a:rPr>
              <a:t>паспорт безопасности</a:t>
            </a:r>
            <a:r>
              <a:rPr lang="ru-RU" sz="2000" u="sng" dirty="0" smtClean="0">
                <a:latin typeface="Times New Roman" pitchFamily="18" charset="0"/>
                <a:cs typeface="Times New Roman" pitchFamily="18" charset="0"/>
              </a:rPr>
              <a:t>.</a:t>
            </a:r>
          </a:p>
          <a:p>
            <a:pPr indent="533400" algn="just"/>
            <a:r>
              <a:rPr lang="ru-RU" sz="2000" b="1" i="1" u="sng" dirty="0" smtClean="0">
                <a:latin typeface="Times New Roman" pitchFamily="18" charset="0"/>
                <a:cs typeface="Times New Roman" pitchFamily="18" charset="0"/>
              </a:rPr>
              <a:t>Паспорт безопасности</a:t>
            </a:r>
            <a:r>
              <a:rPr lang="ru-RU" sz="2000" b="1" i="1" dirty="0" smtClean="0">
                <a:latin typeface="Times New Roman" pitchFamily="18" charset="0"/>
                <a:cs typeface="Times New Roman" pitchFamily="18" charset="0"/>
              </a:rPr>
              <a:t> составляется в 6 экземплярах,</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согласовывается: </a:t>
            </a:r>
          </a:p>
          <a:p>
            <a:pPr indent="533400" algn="just">
              <a:buFontTx/>
              <a:buChar char="-"/>
            </a:pPr>
            <a:r>
              <a:rPr lang="ru-RU" sz="2000" b="1" i="1" dirty="0" smtClean="0">
                <a:latin typeface="Times New Roman" pitchFamily="18" charset="0"/>
                <a:cs typeface="Times New Roman" pitchFamily="18" charset="0"/>
              </a:rPr>
              <a:t>с </a:t>
            </a:r>
            <a:r>
              <a:rPr lang="ru-RU" sz="2000" b="1" i="1" dirty="0" smtClean="0">
                <a:latin typeface="Times New Roman" pitchFamily="18" charset="0"/>
                <a:cs typeface="Times New Roman" pitchFamily="18" charset="0"/>
              </a:rPr>
              <a:t>руководителями территориального органа безопасности, территориального органа Министерства внутренних дел Российской </a:t>
            </a:r>
            <a:r>
              <a:rPr lang="ru-RU" sz="2000" b="1" i="1" dirty="0" smtClean="0">
                <a:latin typeface="Times New Roman" pitchFamily="18" charset="0"/>
                <a:cs typeface="Times New Roman" pitchFamily="18" charset="0"/>
              </a:rPr>
              <a:t>Федерации;</a:t>
            </a:r>
          </a:p>
          <a:p>
            <a:pPr indent="533400" algn="just">
              <a:buFontTx/>
              <a:buChar char="-"/>
            </a:pPr>
            <a:r>
              <a:rPr lang="ru-RU" sz="2000" b="1" i="1" dirty="0" smtClean="0">
                <a:latin typeface="Times New Roman" pitchFamily="18" charset="0"/>
                <a:cs typeface="Times New Roman" pitchFamily="18" charset="0"/>
              </a:rPr>
              <a:t>территориального </a:t>
            </a:r>
            <a:r>
              <a:rPr lang="ru-RU" sz="2000" b="1" i="1" dirty="0" smtClean="0">
                <a:latin typeface="Times New Roman" pitchFamily="18" charset="0"/>
                <a:cs typeface="Times New Roman" pitchFamily="18" charset="0"/>
              </a:rPr>
              <a:t>органа Федеральной службы войск национальной гвардии Российской Федерации или подразделения вневедомственной охраны войск национальной гвардии Российской </a:t>
            </a:r>
            <a:r>
              <a:rPr lang="ru-RU" sz="2000" b="1" i="1" dirty="0" smtClean="0">
                <a:latin typeface="Times New Roman" pitchFamily="18" charset="0"/>
                <a:cs typeface="Times New Roman" pitchFamily="18" charset="0"/>
              </a:rPr>
              <a:t>Федерации;</a:t>
            </a:r>
            <a:endParaRPr lang="ru-RU" sz="2000" b="1" i="1" dirty="0" smtClean="0">
              <a:latin typeface="Times New Roman" pitchFamily="18" charset="0"/>
              <a:cs typeface="Times New Roman" pitchFamily="18" charset="0"/>
            </a:endParaRPr>
          </a:p>
          <a:p>
            <a:pPr indent="533400" algn="just">
              <a:buFontTx/>
              <a:buChar char="-"/>
            </a:pPr>
            <a:r>
              <a:rPr lang="ru-RU" sz="2000" b="1" i="1" dirty="0" smtClean="0">
                <a:latin typeface="Times New Roman" pitchFamily="18" charset="0"/>
                <a:cs typeface="Times New Roman" pitchFamily="18" charset="0"/>
              </a:rPr>
              <a:t>территориального </a:t>
            </a:r>
            <a:r>
              <a:rPr lang="ru-RU" sz="2000" b="1" i="1" dirty="0" smtClean="0">
                <a:latin typeface="Times New Roman" pitchFamily="18" charset="0"/>
                <a:cs typeface="Times New Roman" pitchFamily="18" charset="0"/>
              </a:rPr>
              <a:t>органа Министерства Российской Федерации по делам гражданской обороны, чрезвычайным ситуациям и ликвидации последствий стихийных бедствий </a:t>
            </a:r>
            <a:endParaRPr lang="ru-RU" sz="2000" b="1" i="1"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и </a:t>
            </a:r>
            <a:r>
              <a:rPr lang="ru-RU" sz="2000" b="1" i="1" dirty="0" smtClean="0">
                <a:latin typeface="Times New Roman" pitchFamily="18" charset="0"/>
                <a:cs typeface="Times New Roman" pitchFamily="18" charset="0"/>
              </a:rPr>
              <a:t>утверждается руководителем исполнительного органа государственной власти субъекта Российской Федерации (главой муниципального образования), на территории которого расположено место массового пребывания людей.</a:t>
            </a:r>
          </a:p>
          <a:p>
            <a:pPr indent="533400" algn="just"/>
            <a:r>
              <a:rPr lang="ru-RU" sz="2000" dirty="0" smtClean="0">
                <a:latin typeface="Times New Roman" pitchFamily="18" charset="0"/>
                <a:cs typeface="Times New Roman" pitchFamily="18" charset="0"/>
              </a:rPr>
              <a:t>Направление паспортов безопасности на согласование осуществляется с сопроводительными письмами.</a:t>
            </a:r>
          </a:p>
          <a:p>
            <a:pPr indent="533400" algn="just"/>
            <a:r>
              <a:rPr lang="ru-RU" sz="2000" dirty="0" smtClean="0">
                <a:latin typeface="Times New Roman" pitchFamily="18" charset="0"/>
                <a:cs typeface="Times New Roman" pitchFamily="18" charset="0"/>
              </a:rPr>
              <a:t> </a:t>
            </a:r>
            <a:r>
              <a:rPr lang="ru-RU" sz="2000" b="1" i="1" u="sng" dirty="0" smtClean="0">
                <a:latin typeface="Times New Roman" pitchFamily="18" charset="0"/>
                <a:cs typeface="Times New Roman" pitchFamily="18" charset="0"/>
              </a:rPr>
              <a:t>Согласование паспорта безопасности </a:t>
            </a:r>
            <a:r>
              <a:rPr lang="ru-RU" sz="2000" b="1" i="1" dirty="0" smtClean="0">
                <a:latin typeface="Times New Roman" pitchFamily="18" charset="0"/>
                <a:cs typeface="Times New Roman" pitchFamily="18" charset="0"/>
              </a:rPr>
              <a:t>осуществляется в течение 30 дней со дня его разработки. </a:t>
            </a:r>
            <a:endParaRPr lang="ru-RU" sz="2000" b="1" i="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740307"/>
          </a:xfrm>
          <a:prstGeom prst="rect">
            <a:avLst/>
          </a:prstGeom>
        </p:spPr>
        <p:txBody>
          <a:bodyPr wrap="square">
            <a:spAutoFit/>
          </a:bodyPr>
          <a:lstStyle/>
          <a:p>
            <a:pPr indent="533400" algn="just"/>
            <a:r>
              <a:rPr lang="ru-RU" sz="2400" b="1" i="1" u="sng" dirty="0" smtClean="0">
                <a:latin typeface="Times New Roman" pitchFamily="18" charset="0"/>
                <a:cs typeface="Times New Roman" pitchFamily="18" charset="0"/>
              </a:rPr>
              <a:t>Первый экземпляр паспорта безопасности </a:t>
            </a:r>
            <a:r>
              <a:rPr lang="ru-RU" sz="2400" b="1" i="1" dirty="0" smtClean="0">
                <a:latin typeface="Times New Roman" pitchFamily="18" charset="0"/>
                <a:cs typeface="Times New Roman" pitchFamily="18" charset="0"/>
              </a:rPr>
              <a:t>хранится в исполнительном органе государственной власти субъекта Российской Федерации (администрации  муниципального образования</a:t>
            </a:r>
            <a:r>
              <a:rPr lang="ru-RU" sz="2400" dirty="0" smtClean="0">
                <a:latin typeface="Times New Roman" pitchFamily="18" charset="0"/>
                <a:cs typeface="Times New Roman" pitchFamily="18" charset="0"/>
              </a:rPr>
              <a:t>), на территории которого расположено место массового пребывания людей, </a:t>
            </a:r>
            <a:r>
              <a:rPr lang="ru-RU" sz="2400" b="1" i="1" u="sng" dirty="0" smtClean="0">
                <a:latin typeface="Times New Roman" pitchFamily="18" charset="0"/>
                <a:cs typeface="Times New Roman" pitchFamily="18" charset="0"/>
              </a:rPr>
              <a:t>остальные экземпляры </a:t>
            </a:r>
            <a:r>
              <a:rPr lang="ru-RU" sz="2400" b="1" i="1" dirty="0" smtClean="0">
                <a:latin typeface="Times New Roman" pitchFamily="18" charset="0"/>
                <a:cs typeface="Times New Roman" pitchFamily="18" charset="0"/>
              </a:rPr>
              <a:t>хранятся в территориальном органе безопасности, территориальных органах Министерства внутренних дел Российской Федерации, Федеральной службы войск национальной гвардии Российской Федерации и Министерства Российской Федерации по делам гражданской обороны, чрезвычайным ситуациям и ликвидации последствий стихийных бедствий и у правообладателя места массового пребывания людей</a:t>
            </a:r>
            <a:r>
              <a:rPr lang="ru-RU" sz="2400" b="1" i="1" dirty="0" smtClean="0">
                <a:latin typeface="Times New Roman" pitchFamily="18" charset="0"/>
                <a:cs typeface="Times New Roman" pitchFamily="18" charset="0"/>
              </a:rPr>
              <a:t>.</a:t>
            </a:r>
            <a:endParaRPr lang="ru-RU" sz="2400" b="1" i="1" dirty="0" smtClean="0">
              <a:latin typeface="Times New Roman" pitchFamily="18" charset="0"/>
              <a:cs typeface="Times New Roman" pitchFamily="18" charset="0"/>
            </a:endParaRPr>
          </a:p>
          <a:p>
            <a:pPr indent="533400" algn="just"/>
            <a:r>
              <a:rPr lang="ru-RU" sz="2400" dirty="0" smtClean="0">
                <a:latin typeface="Times New Roman" pitchFamily="18" charset="0"/>
                <a:cs typeface="Times New Roman" pitchFamily="18" charset="0"/>
              </a:rPr>
              <a:t>При невозможности обеспечения правообладателем места массового пребывания людей сохранности экземпляра паспорта безопасности он </a:t>
            </a:r>
            <a:r>
              <a:rPr lang="ru-RU" sz="2400" b="1" i="1" dirty="0" smtClean="0">
                <a:latin typeface="Times New Roman" pitchFamily="18" charset="0"/>
                <a:cs typeface="Times New Roman" pitchFamily="18" charset="0"/>
              </a:rPr>
              <a:t>передается на хранение в исполнительный орган государственной власти субъекта Российской Федерации (администрацию муниципального образования)</a:t>
            </a:r>
            <a:r>
              <a:rPr lang="ru-RU" sz="2400" dirty="0" smtClean="0">
                <a:latin typeface="Times New Roman" pitchFamily="18" charset="0"/>
                <a:cs typeface="Times New Roman" pitchFamily="18" charset="0"/>
              </a:rPr>
              <a:t>, на территории которого расположено место массового пребывания людей.</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1296974"/>
          </a:xfrm>
        </p:spPr>
        <p:txBody>
          <a:bodyPr>
            <a:normAutofit/>
          </a:bodyPr>
          <a:lstStyle/>
          <a:p>
            <a:r>
              <a:rPr lang="ru-RU" sz="2000" dirty="0" smtClean="0"/>
              <a:t> </a:t>
            </a:r>
            <a:endParaRPr lang="ru-RU" sz="2000" dirty="0"/>
          </a:p>
        </p:txBody>
      </p:sp>
      <p:sp>
        <p:nvSpPr>
          <p:cNvPr id="3" name="Содержимое 2"/>
          <p:cNvSpPr>
            <a:spLocks noGrp="1"/>
          </p:cNvSpPr>
          <p:nvPr>
            <p:ph idx="1"/>
          </p:nvPr>
        </p:nvSpPr>
        <p:spPr>
          <a:xfrm>
            <a:off x="0" y="1412776"/>
            <a:ext cx="9144000" cy="3387006"/>
          </a:xfrm>
        </p:spPr>
        <p:txBody>
          <a:bodyPr>
            <a:normAutofit lnSpcReduction="10000"/>
          </a:bodyPr>
          <a:lstStyle/>
          <a:p>
            <a:pPr algn="ctr">
              <a:spcBef>
                <a:spcPct val="50000"/>
              </a:spcBef>
              <a:buNone/>
            </a:pPr>
            <a:r>
              <a:rPr lang="ru-RU" b="1" dirty="0" smtClean="0">
                <a:latin typeface="Times New Roman" pitchFamily="18" charset="0"/>
              </a:rPr>
              <a:t>Преподаватель БОУДПО </a:t>
            </a:r>
            <a:endParaRPr lang="ru-RU" b="1" dirty="0" smtClean="0">
              <a:latin typeface="Times New Roman" pitchFamily="18" charset="0"/>
            </a:endParaRPr>
          </a:p>
          <a:p>
            <a:pPr algn="ctr">
              <a:spcBef>
                <a:spcPct val="50000"/>
              </a:spcBef>
              <a:buNone/>
            </a:pPr>
            <a:r>
              <a:rPr lang="ru-RU" b="1" dirty="0" smtClean="0">
                <a:latin typeface="Times New Roman" pitchFamily="18" charset="0"/>
              </a:rPr>
              <a:t>Вологодской </a:t>
            </a:r>
            <a:r>
              <a:rPr lang="ru-RU" b="1" dirty="0" smtClean="0">
                <a:latin typeface="Times New Roman" pitchFamily="18" charset="0"/>
              </a:rPr>
              <a:t>области</a:t>
            </a:r>
          </a:p>
          <a:p>
            <a:pPr algn="ctr">
              <a:spcBef>
                <a:spcPct val="50000"/>
              </a:spcBef>
              <a:buNone/>
            </a:pPr>
            <a:r>
              <a:rPr lang="ru-RU" b="1" dirty="0" smtClean="0">
                <a:latin typeface="Times New Roman" pitchFamily="18" charset="0"/>
              </a:rPr>
              <a:t>«УМЦ  по ГО и ЧС Вологодской области</a:t>
            </a:r>
            <a:r>
              <a:rPr lang="ru-RU" b="1" dirty="0" smtClean="0">
                <a:latin typeface="Times New Roman" pitchFamily="18" charset="0"/>
              </a:rPr>
              <a:t>»</a:t>
            </a:r>
          </a:p>
          <a:p>
            <a:pPr algn="ctr">
              <a:spcBef>
                <a:spcPct val="50000"/>
              </a:spcBef>
              <a:buNone/>
            </a:pPr>
            <a:r>
              <a:rPr lang="ru-RU" b="1" dirty="0" smtClean="0">
                <a:latin typeface="Times New Roman" pitchFamily="18" charset="0"/>
              </a:rPr>
              <a:t>Носков Владимир Валентинович</a:t>
            </a:r>
            <a:r>
              <a:rPr lang="ru-RU" b="1" dirty="0" smtClean="0">
                <a:latin typeface="Times New Roman" pitchFamily="18" charset="0"/>
              </a:rPr>
              <a:t> </a:t>
            </a:r>
            <a:endParaRPr lang="ru-RU" b="1" dirty="0" smtClean="0">
              <a:latin typeface="Times New Roman" pitchFamily="18" charset="0"/>
            </a:endParaRPr>
          </a:p>
          <a:p>
            <a:pPr algn="ctr">
              <a:spcBef>
                <a:spcPct val="50000"/>
              </a:spcBef>
              <a:buNone/>
            </a:pPr>
            <a:r>
              <a:rPr lang="ru-RU" b="1" dirty="0" smtClean="0">
                <a:latin typeface="Times New Roman" pitchFamily="18" charset="0"/>
              </a:rPr>
              <a:t>тел </a:t>
            </a:r>
            <a:r>
              <a:rPr lang="ru-RU" b="1" dirty="0" smtClean="0">
                <a:latin typeface="Times New Roman" pitchFamily="18" charset="0"/>
              </a:rPr>
              <a:t>: 72-45-32</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09310"/>
          </a:xfrm>
          <a:prstGeom prst="rect">
            <a:avLst/>
          </a:prstGeom>
        </p:spPr>
        <p:txBody>
          <a:bodyPr wrap="square">
            <a:spAutoFit/>
          </a:bodyPr>
          <a:lstStyle/>
          <a:p>
            <a:pPr algn="ctr"/>
            <a:r>
              <a:rPr lang="ru-RU" b="1" dirty="0" smtClean="0">
                <a:latin typeface="Times New Roman" pitchFamily="18" charset="0"/>
                <a:cs typeface="Times New Roman" pitchFamily="18" charset="0"/>
              </a:rPr>
              <a:t>Мероприятия по обеспечению антитеррористической защищенности </a:t>
            </a: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мест </a:t>
            </a:r>
            <a:r>
              <a:rPr lang="ru-RU" b="1" dirty="0" smtClean="0">
                <a:latin typeface="Times New Roman" pitchFamily="18" charset="0"/>
                <a:cs typeface="Times New Roman" pitchFamily="18" charset="0"/>
              </a:rPr>
              <a:t>массового пребывания людей</a:t>
            </a:r>
          </a:p>
          <a:p>
            <a:endParaRPr lang="ru-RU" dirty="0" smtClean="0">
              <a:latin typeface="Times New Roman" pitchFamily="18" charset="0"/>
              <a:cs typeface="Times New Roman" pitchFamily="18" charset="0"/>
            </a:endParaRPr>
          </a:p>
          <a:p>
            <a:pPr indent="533400" algn="just"/>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Антитеррористическая </a:t>
            </a:r>
            <a:r>
              <a:rPr lang="ru-RU" b="1" i="1" dirty="0" smtClean="0">
                <a:latin typeface="Times New Roman" pitchFamily="18" charset="0"/>
                <a:cs typeface="Times New Roman" pitchFamily="18" charset="0"/>
              </a:rPr>
              <a:t>защищенность мест массового пребывания людей обеспечивается путем:</a:t>
            </a:r>
          </a:p>
          <a:p>
            <a:pPr indent="533400" algn="just"/>
            <a:r>
              <a:rPr lang="ru-RU" b="1" dirty="0" smtClean="0">
                <a:latin typeface="Times New Roman" pitchFamily="18" charset="0"/>
                <a:cs typeface="Times New Roman" pitchFamily="18" charset="0"/>
              </a:rPr>
              <a:t>а) </a:t>
            </a:r>
            <a:r>
              <a:rPr lang="ru-RU" b="1" u="sng" dirty="0" smtClean="0">
                <a:latin typeface="Times New Roman" pitchFamily="18" charset="0"/>
                <a:cs typeface="Times New Roman" pitchFamily="18" charset="0"/>
              </a:rPr>
              <a:t>проведения организационных мероприятий по обеспечению антитеррористической защищенности мест массового пребывания людей</a:t>
            </a:r>
            <a:r>
              <a:rPr lang="ru-RU" dirty="0" smtClean="0">
                <a:latin typeface="Times New Roman" pitchFamily="18" charset="0"/>
                <a:cs typeface="Times New Roman" pitchFamily="18" charset="0"/>
              </a:rPr>
              <a:t>, включая категорирование мест массового пребывания людей, с учетом степени потенциальной опасности и угрозы совершения на них террористического акта и его возможных последствий;</a:t>
            </a:r>
          </a:p>
          <a:p>
            <a:pPr indent="533400" algn="just"/>
            <a:r>
              <a:rPr lang="ru-RU" b="1" dirty="0" smtClean="0">
                <a:latin typeface="Times New Roman" pitchFamily="18" charset="0"/>
                <a:cs typeface="Times New Roman" pitchFamily="18" charset="0"/>
              </a:rPr>
              <a:t>б) </a:t>
            </a:r>
            <a:r>
              <a:rPr lang="ru-RU" b="1" u="sng" dirty="0" smtClean="0">
                <a:latin typeface="Times New Roman" pitchFamily="18" charset="0"/>
                <a:cs typeface="Times New Roman" pitchFamily="18" charset="0"/>
              </a:rPr>
              <a:t>определения и устранения причин и условий</a:t>
            </a:r>
            <a:r>
              <a:rPr lang="ru-RU" dirty="0" smtClean="0">
                <a:latin typeface="Times New Roman" pitchFamily="18" charset="0"/>
                <a:cs typeface="Times New Roman" pitchFamily="18" charset="0"/>
              </a:rPr>
              <a:t>, способствующих совершению в местах массового пребывания людей террористических актов;</a:t>
            </a:r>
          </a:p>
          <a:p>
            <a:pPr indent="533400" algn="just"/>
            <a:r>
              <a:rPr lang="ru-RU" b="1" dirty="0" smtClean="0">
                <a:latin typeface="Times New Roman" pitchFamily="18" charset="0"/>
                <a:cs typeface="Times New Roman" pitchFamily="18" charset="0"/>
              </a:rPr>
              <a:t>в) </a:t>
            </a:r>
            <a:r>
              <a:rPr lang="ru-RU" b="1" u="sng" dirty="0" smtClean="0">
                <a:latin typeface="Times New Roman" pitchFamily="18" charset="0"/>
                <a:cs typeface="Times New Roman" pitchFamily="18" charset="0"/>
              </a:rPr>
              <a:t>контроля в едином информационном пространстве в режиме реального времени обстановки</a:t>
            </a:r>
            <a:r>
              <a:rPr lang="ru-RU" dirty="0" smtClean="0">
                <a:latin typeface="Times New Roman" pitchFamily="18" charset="0"/>
                <a:cs typeface="Times New Roman" pitchFamily="18" charset="0"/>
              </a:rPr>
              <a:t>, складывающейся в районах расположения мест массового пребывания людей;</a:t>
            </a:r>
          </a:p>
          <a:p>
            <a:pPr indent="533400" algn="just"/>
            <a:r>
              <a:rPr lang="ru-RU" b="1" dirty="0" smtClean="0">
                <a:latin typeface="Times New Roman" pitchFamily="18" charset="0"/>
                <a:cs typeface="Times New Roman" pitchFamily="18" charset="0"/>
              </a:rPr>
              <a:t>г) </a:t>
            </a:r>
            <a:r>
              <a:rPr lang="ru-RU" b="1" u="sng" dirty="0" smtClean="0">
                <a:latin typeface="Times New Roman" pitchFamily="18" charset="0"/>
                <a:cs typeface="Times New Roman" pitchFamily="18" charset="0"/>
              </a:rPr>
              <a:t>применения современных информационно-коммуникационных технологий</a:t>
            </a:r>
            <a:r>
              <a:rPr lang="ru-RU" dirty="0" smtClean="0">
                <a:latin typeface="Times New Roman" pitchFamily="18" charset="0"/>
                <a:cs typeface="Times New Roman" pitchFamily="18" charset="0"/>
              </a:rPr>
              <a:t> для обеспечения безопасности мест массового пребывания людей;</a:t>
            </a:r>
          </a:p>
          <a:p>
            <a:pPr indent="533400" algn="just"/>
            <a:r>
              <a:rPr lang="ru-RU" b="1" dirty="0" err="1" smtClean="0">
                <a:latin typeface="Times New Roman" pitchFamily="18" charset="0"/>
                <a:cs typeface="Times New Roman" pitchFamily="18" charset="0"/>
              </a:rPr>
              <a:t>д</a:t>
            </a:r>
            <a:r>
              <a:rPr lang="ru-RU" b="1"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оборудования мест массового пребывания людей</a:t>
            </a:r>
            <a:r>
              <a:rPr lang="ru-RU" dirty="0" smtClean="0">
                <a:latin typeface="Times New Roman" pitchFamily="18" charset="0"/>
                <a:cs typeface="Times New Roman" pitchFamily="18" charset="0"/>
              </a:rPr>
              <a:t> необходимыми инженерно-техническими средствами;</a:t>
            </a:r>
          </a:p>
          <a:p>
            <a:pPr indent="533400" algn="just"/>
            <a:r>
              <a:rPr lang="ru-RU" b="1" dirty="0" smtClean="0">
                <a:latin typeface="Times New Roman" pitchFamily="18" charset="0"/>
                <a:cs typeface="Times New Roman" pitchFamily="18" charset="0"/>
              </a:rPr>
              <a:t>е) </a:t>
            </a:r>
            <a:r>
              <a:rPr lang="ru-RU" b="1" u="sng" dirty="0" smtClean="0">
                <a:latin typeface="Times New Roman" pitchFamily="18" charset="0"/>
                <a:cs typeface="Times New Roman" pitchFamily="18" charset="0"/>
              </a:rPr>
              <a:t>контроля за соблюдением требований</a:t>
            </a:r>
            <a:r>
              <a:rPr lang="ru-RU" dirty="0" smtClean="0">
                <a:latin typeface="Times New Roman" pitchFamily="18" charset="0"/>
                <a:cs typeface="Times New Roman" pitchFamily="18" charset="0"/>
              </a:rPr>
              <a:t> к обеспечению антитеррористической защищенности мест массового пребывания людей;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52736"/>
            <a:ext cx="9144000" cy="4524315"/>
          </a:xfrm>
          <a:prstGeom prst="rect">
            <a:avLst/>
          </a:prstGeom>
        </p:spPr>
        <p:txBody>
          <a:bodyPr wrap="square">
            <a:spAutoFit/>
          </a:bodyPr>
          <a:lstStyle/>
          <a:p>
            <a:pPr indent="533400" algn="just"/>
            <a:r>
              <a:rPr lang="ru-RU" b="1" dirty="0" smtClean="0">
                <a:latin typeface="Times New Roman" pitchFamily="18" charset="0"/>
                <a:cs typeface="Times New Roman" pitchFamily="18" charset="0"/>
              </a:rPr>
              <a:t>ж) </a:t>
            </a:r>
            <a:r>
              <a:rPr lang="ru-RU" b="1" u="sng" dirty="0" smtClean="0">
                <a:latin typeface="Times New Roman" pitchFamily="18" charset="0"/>
                <a:cs typeface="Times New Roman" pitchFamily="18" charset="0"/>
              </a:rPr>
              <a:t>осуществления следующих мероприятий по защите служебной информации ограниченного распространения</a:t>
            </a:r>
            <a:r>
              <a:rPr lang="ru-RU" dirty="0" smtClean="0">
                <a:latin typeface="Times New Roman" pitchFamily="18" charset="0"/>
                <a:cs typeface="Times New Roman" pitchFamily="18" charset="0"/>
              </a:rPr>
              <a:t>, содержащейся в паспорте безопасности и иных документах, в том числе служебной информации ограниченного распространения о принимаемых мерах по антитеррористической защищенности места массового пребывания людей:</a:t>
            </a:r>
          </a:p>
          <a:p>
            <a:pPr indent="533400" algn="just"/>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установления порядка </a:t>
            </a:r>
            <a:r>
              <a:rPr lang="ru-RU" dirty="0" smtClean="0">
                <a:latin typeface="Times New Roman" pitchFamily="18" charset="0"/>
                <a:cs typeface="Times New Roman" pitchFamily="18" charset="0"/>
              </a:rPr>
              <a:t>работы со служебной информацией ограниченного распространения;</a:t>
            </a:r>
          </a:p>
          <a:p>
            <a:pPr indent="533400" algn="just"/>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организации допуска</a:t>
            </a:r>
            <a:r>
              <a:rPr lang="ru-RU" dirty="0" smtClean="0">
                <a:latin typeface="Times New Roman" pitchFamily="18" charset="0"/>
                <a:cs typeface="Times New Roman" pitchFamily="18" charset="0"/>
              </a:rPr>
              <a:t> лиц к служебной информации ограниченного распространения;</a:t>
            </a:r>
          </a:p>
          <a:p>
            <a:pPr indent="533400" algn="just"/>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определения обязанностей </a:t>
            </a:r>
            <a:r>
              <a:rPr lang="ru-RU" dirty="0" smtClean="0">
                <a:latin typeface="Times New Roman" pitchFamily="18" charset="0"/>
                <a:cs typeface="Times New Roman" pitchFamily="18" charset="0"/>
              </a:rPr>
              <a:t>лиц, допущенных к служебной информации ограниченного распространения, в том числе лиц, ответственных за хранение паспорта безопасности и иных документов ограниченного распространения, содержащих сведения о состоянии антитеррористической защищенности места массового пребывания людей и принимаемых мерах по ее усилению;</a:t>
            </a:r>
          </a:p>
          <a:p>
            <a:pPr indent="533400" algn="just"/>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организация и осуществление контроля</a:t>
            </a:r>
            <a:r>
              <a:rPr lang="ru-RU" dirty="0" smtClean="0">
                <a:latin typeface="Times New Roman" pitchFamily="18" charset="0"/>
                <a:cs typeface="Times New Roman" pitchFamily="18" charset="0"/>
              </a:rPr>
              <a:t> за обеспечением установленного порядка работы со служебной информацией ограниченного распространения и ее хранения.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09310"/>
          </a:xfrm>
          <a:prstGeom prst="rect">
            <a:avLst/>
          </a:prstGeom>
        </p:spPr>
        <p:txBody>
          <a:bodyPr wrap="square">
            <a:spAutoFit/>
          </a:bodyPr>
          <a:lstStyle/>
          <a:p>
            <a:pPr indent="533400" algn="just"/>
            <a:r>
              <a:rPr lang="ru-RU" dirty="0" smtClean="0">
                <a:latin typeface="Times New Roman" pitchFamily="18" charset="0"/>
                <a:cs typeface="Times New Roman" pitchFamily="18" charset="0"/>
              </a:rPr>
              <a:t>В зависимости от установленной категории в отношении места массового пребывания людей </a:t>
            </a:r>
            <a:r>
              <a:rPr lang="ru-RU" b="1" i="1" u="sng" dirty="0" smtClean="0">
                <a:latin typeface="Times New Roman" pitchFamily="18" charset="0"/>
                <a:cs typeface="Times New Roman" pitchFamily="18" charset="0"/>
              </a:rPr>
              <a:t>реализуется комплекс мероприятий по обеспечению его антитеррористической защищенности</a:t>
            </a:r>
            <a:r>
              <a:rPr lang="ru-RU" dirty="0" smtClean="0">
                <a:latin typeface="Times New Roman" pitchFamily="18" charset="0"/>
                <a:cs typeface="Times New Roman" pitchFamily="18" charset="0"/>
              </a:rPr>
              <a:t>, предусмотренный настоящими требованиями, </a:t>
            </a:r>
            <a:r>
              <a:rPr lang="ru-RU" b="1" i="1" dirty="0" smtClean="0">
                <a:latin typeface="Times New Roman" pitchFamily="18" charset="0"/>
                <a:cs typeface="Times New Roman" pitchFamily="18" charset="0"/>
              </a:rPr>
              <a:t>который может быть изменен в зависимости от </a:t>
            </a:r>
            <a:r>
              <a:rPr lang="ru-RU" dirty="0" smtClean="0">
                <a:latin typeface="Times New Roman" pitchFamily="18" charset="0"/>
                <a:cs typeface="Times New Roman" pitchFamily="18" charset="0"/>
              </a:rPr>
              <a:t>складывающейся общественно-политической, социальной и оперативной </a:t>
            </a:r>
            <a:r>
              <a:rPr lang="ru-RU" b="1" i="1" dirty="0" smtClean="0">
                <a:latin typeface="Times New Roman" pitchFamily="18" charset="0"/>
                <a:cs typeface="Times New Roman" pitchFamily="18" charset="0"/>
              </a:rPr>
              <a:t>обстановки по решению руководителя исполнительного органа государственной власти субъекта Российской Федерации (главы муниципального образования)</a:t>
            </a:r>
            <a:r>
              <a:rPr lang="ru-RU" dirty="0" smtClean="0">
                <a:latin typeface="Times New Roman" pitchFamily="18" charset="0"/>
                <a:cs typeface="Times New Roman" pitchFamily="18" charset="0"/>
              </a:rPr>
              <a:t>, на территории которого расположено место массового пребывания людей</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i="1" u="sng" dirty="0" smtClean="0">
                <a:latin typeface="Times New Roman" pitchFamily="18" charset="0"/>
                <a:cs typeface="Times New Roman" pitchFamily="18" charset="0"/>
              </a:rPr>
              <a:t>Срок завершения мероприятий по обеспечению антитеррористической защищенности места массового пребывания люде</a:t>
            </a:r>
            <a:r>
              <a:rPr lang="ru-RU" b="1" i="1" dirty="0" smtClean="0">
                <a:latin typeface="Times New Roman" pitchFamily="18" charset="0"/>
                <a:cs typeface="Times New Roman" pitchFamily="18" charset="0"/>
              </a:rPr>
              <a:t>й</a:t>
            </a:r>
            <a:r>
              <a:rPr lang="ru-RU" dirty="0" smtClean="0">
                <a:latin typeface="Times New Roman" pitchFamily="18" charset="0"/>
                <a:cs typeface="Times New Roman" pitchFamily="18" charset="0"/>
              </a:rPr>
              <a:t>, в том числе по оборудованию его инженерно-техническими средствами охраны, устанавливается комиссией исходя из степени потенциальной опасности и угрозы совершения террористических актов, прогнозного объема расходов на выполнение соответствующих мероприятий за счет средств соответствующего бюджета и средств внебюджетных источников и </a:t>
            </a:r>
            <a:r>
              <a:rPr lang="ru-RU" b="1" i="1" u="sng" dirty="0" smtClean="0">
                <a:latin typeface="Times New Roman" pitchFamily="18" charset="0"/>
                <a:cs typeface="Times New Roman" pitchFamily="18" charset="0"/>
              </a:rPr>
              <a:t>не может превышать 2 лет со дня подписания акта обследования и категорирования места массового пребывания людей</a:t>
            </a:r>
            <a:r>
              <a:rPr lang="ru-RU" dirty="0" smtClean="0">
                <a:latin typeface="Times New Roman" pitchFamily="18" charset="0"/>
                <a:cs typeface="Times New Roman" pitchFamily="18" charset="0"/>
              </a:rPr>
              <a:t>.</a:t>
            </a:r>
            <a:r>
              <a:rPr lang="ru-RU" b="1" i="1" dirty="0" smtClean="0">
                <a:latin typeface="Times New Roman" pitchFamily="18" charset="0"/>
                <a:cs typeface="Times New Roman" pitchFamily="18" charset="0"/>
              </a:rPr>
              <a:t> </a:t>
            </a:r>
            <a:endParaRPr lang="ru-RU" b="1" i="1"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Все </a:t>
            </a:r>
            <a:r>
              <a:rPr lang="ru-RU" b="1" i="1" dirty="0" smtClean="0">
                <a:latin typeface="Times New Roman" pitchFamily="18" charset="0"/>
                <a:cs typeface="Times New Roman" pitchFamily="18" charset="0"/>
              </a:rPr>
              <a:t>места массового пребывания людей независимо от установленной категории оборудуются:</a:t>
            </a:r>
            <a:endParaRPr lang="ru-RU" i="1" dirty="0" smtClean="0">
              <a:latin typeface="Times New Roman" pitchFamily="18" charset="0"/>
              <a:cs typeface="Times New Roman" pitchFamily="18" charset="0"/>
            </a:endParaRPr>
          </a:p>
          <a:p>
            <a:pPr indent="533400" algn="just"/>
            <a:r>
              <a:rPr lang="ru-RU" dirty="0" smtClean="0">
                <a:latin typeface="Times New Roman" pitchFamily="18" charset="0"/>
                <a:cs typeface="Times New Roman" pitchFamily="18" charset="0"/>
              </a:rPr>
              <a:t>а) системой видеонаблюдения;</a:t>
            </a:r>
          </a:p>
          <a:p>
            <a:pPr indent="533400" algn="just"/>
            <a:r>
              <a:rPr lang="ru-RU" dirty="0" smtClean="0">
                <a:latin typeface="Times New Roman" pitchFamily="18" charset="0"/>
                <a:cs typeface="Times New Roman" pitchFamily="18" charset="0"/>
              </a:rPr>
              <a:t>б) системой оповещения и управления эвакуацией;</a:t>
            </a:r>
          </a:p>
          <a:p>
            <a:pPr indent="533400" algn="just"/>
            <a:r>
              <a:rPr lang="ru-RU" dirty="0" smtClean="0">
                <a:latin typeface="Times New Roman" pitchFamily="18" charset="0"/>
                <a:cs typeface="Times New Roman" pitchFamily="18" charset="0"/>
              </a:rPr>
              <a:t>в) системой освещения</a:t>
            </a:r>
            <a:r>
              <a:rPr lang="ru-RU"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indent="533400" algn="just"/>
            <a:r>
              <a:rPr lang="ru-RU" sz="2000" b="1" i="1" u="sng" dirty="0" smtClean="0">
                <a:latin typeface="Times New Roman" pitchFamily="18" charset="0"/>
                <a:cs typeface="Times New Roman" pitchFamily="18" charset="0"/>
              </a:rPr>
              <a:t>Места массового пребывания людей 1 и 2 категории оборудуются информационными стендами (табло)</a:t>
            </a:r>
            <a:r>
              <a:rPr lang="ru-RU" sz="2000" u="sng"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содержащими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схему </a:t>
            </a:r>
            <a:r>
              <a:rPr lang="ru-RU" sz="2000" dirty="0" smtClean="0">
                <a:latin typeface="Times New Roman" pitchFamily="18" charset="0"/>
                <a:cs typeface="Times New Roman" pitchFamily="18" charset="0"/>
              </a:rPr>
              <a:t>эвакуации при возникновении  чрезвычайных ситуаций,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т</a:t>
            </a:r>
            <a:r>
              <a:rPr lang="ru-RU" sz="2000" dirty="0" smtClean="0">
                <a:latin typeface="Times New Roman" pitchFamily="18" charset="0"/>
                <a:cs typeface="Times New Roman" pitchFamily="18" charset="0"/>
              </a:rPr>
              <a:t>елефоны: </a:t>
            </a:r>
          </a:p>
          <a:p>
            <a:pPr indent="533400" algn="just"/>
            <a:r>
              <a:rPr lang="ru-RU" sz="2000" dirty="0" smtClean="0">
                <a:latin typeface="Times New Roman" pitchFamily="18" charset="0"/>
                <a:cs typeface="Times New Roman" pitchFamily="18" charset="0"/>
              </a:rPr>
              <a:t>правообладателя </a:t>
            </a:r>
            <a:r>
              <a:rPr lang="ru-RU" sz="2000" dirty="0" smtClean="0">
                <a:latin typeface="Times New Roman" pitchFamily="18" charset="0"/>
                <a:cs typeface="Times New Roman" pitchFamily="18" charset="0"/>
              </a:rPr>
              <a:t>соответствующего места массового пребывания людей,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аварийно-спасательных </a:t>
            </a:r>
            <a:r>
              <a:rPr lang="ru-RU" sz="2000" dirty="0" smtClean="0">
                <a:latin typeface="Times New Roman" pitchFamily="18" charset="0"/>
                <a:cs typeface="Times New Roman" pitchFamily="18" charset="0"/>
              </a:rPr>
              <a:t>служб,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правоохранительных органов,</a:t>
            </a:r>
          </a:p>
          <a:p>
            <a:pPr indent="533400" algn="just"/>
            <a:r>
              <a:rPr lang="ru-RU" sz="2000" dirty="0" smtClean="0">
                <a:latin typeface="Times New Roman" pitchFamily="18" charset="0"/>
                <a:cs typeface="Times New Roman" pitchFamily="18" charset="0"/>
              </a:rPr>
              <a:t>органов </a:t>
            </a:r>
            <a:r>
              <a:rPr lang="ru-RU" sz="2000" dirty="0" smtClean="0">
                <a:latin typeface="Times New Roman" pitchFamily="18" charset="0"/>
                <a:cs typeface="Times New Roman" pitchFamily="18" charset="0"/>
              </a:rPr>
              <a:t>безопасности</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Система видеонаблюдения</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 учетом количества устанавливаемых видеокамер и мест их размещения </a:t>
            </a:r>
            <a:r>
              <a:rPr lang="ru-RU" sz="2000" b="1" i="1" dirty="0" smtClean="0">
                <a:latin typeface="Times New Roman" pitchFamily="18" charset="0"/>
                <a:cs typeface="Times New Roman" pitchFamily="18" charset="0"/>
              </a:rPr>
              <a:t>должна обеспечивать непрерывное видеонаблюдение за состоянием обстановки на всей территории места массового пребывания людей, архивирование и хранение данных в течение 30 дней</a:t>
            </a:r>
            <a:r>
              <a:rPr lang="ru-RU" sz="2000" b="1" i="1" dirty="0" smtClean="0">
                <a:latin typeface="Times New Roman" pitchFamily="18" charset="0"/>
                <a:cs typeface="Times New Roman" pitchFamily="18" charset="0"/>
              </a:rPr>
              <a:t>.</a:t>
            </a:r>
            <a:endParaRPr lang="ru-RU" sz="2000" b="1" i="1"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Система оповещения</a:t>
            </a:r>
            <a:r>
              <a:rPr lang="ru-RU" sz="2000" dirty="0" smtClean="0">
                <a:latin typeface="Times New Roman" pitchFamily="18" charset="0"/>
                <a:cs typeface="Times New Roman" pitchFamily="18" charset="0"/>
              </a:rPr>
              <a:t> в месте массового пребывания людей </a:t>
            </a:r>
            <a:r>
              <a:rPr lang="ru-RU" sz="2000" b="1" i="1" dirty="0" smtClean="0">
                <a:latin typeface="Times New Roman" pitchFamily="18" charset="0"/>
                <a:cs typeface="Times New Roman" pitchFamily="18" charset="0"/>
              </a:rPr>
              <a:t>должна обеспечивать оперативное информирование людей</a:t>
            </a:r>
            <a:r>
              <a:rPr lang="ru-RU" sz="2000" dirty="0" smtClean="0">
                <a:latin typeface="Times New Roman" pitchFamily="18" charset="0"/>
                <a:cs typeface="Times New Roman" pitchFamily="18" charset="0"/>
              </a:rPr>
              <a:t> об угрозе совершения или о совершении террористического акта.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Система </a:t>
            </a:r>
            <a:r>
              <a:rPr lang="ru-RU" sz="2000" dirty="0" smtClean="0">
                <a:latin typeface="Times New Roman" pitchFamily="18" charset="0"/>
                <a:cs typeface="Times New Roman" pitchFamily="18" charset="0"/>
              </a:rPr>
              <a:t>оповещения в месте массового пребывания людей является автономной, не совмещенной с ретрансляционными технологическими системами.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Количество </a:t>
            </a:r>
            <a:r>
              <a:rPr lang="ru-RU" sz="2000" dirty="0" err="1" smtClean="0">
                <a:latin typeface="Times New Roman" pitchFamily="18" charset="0"/>
                <a:cs typeface="Times New Roman" pitchFamily="18" charset="0"/>
              </a:rPr>
              <a:t>оповещателей</a:t>
            </a:r>
            <a:r>
              <a:rPr lang="ru-RU" sz="2000" dirty="0" smtClean="0">
                <a:latin typeface="Times New Roman" pitchFamily="18" charset="0"/>
                <a:cs typeface="Times New Roman" pitchFamily="18" charset="0"/>
              </a:rPr>
              <a:t> и их мощность должны обеспечивать необходимую слышимость на всей территории места массового пребывания людей.</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646331"/>
          </a:xfrm>
          <a:prstGeom prst="rect">
            <a:avLst/>
          </a:prstGeom>
        </p:spPr>
        <p:txBody>
          <a:bodyPr wrap="square">
            <a:spAutoFit/>
          </a:bodyPr>
          <a:lstStyle/>
          <a:p>
            <a:pPr algn="ctr"/>
            <a:r>
              <a:rPr lang="ru-RU" b="1" dirty="0" smtClean="0"/>
              <a:t>                 </a:t>
            </a:r>
            <a:r>
              <a:rPr lang="ru-RU" b="1" dirty="0" smtClean="0">
                <a:latin typeface="Times New Roman" pitchFamily="18" charset="0"/>
                <a:cs typeface="Times New Roman" pitchFamily="18" charset="0"/>
              </a:rPr>
              <a:t>Порядок информирования об угрозе совершения или о совершении    террористического акта</a:t>
            </a:r>
            <a:endParaRPr lang="ru-RU" b="1" dirty="0">
              <a:latin typeface="Times New Roman" pitchFamily="18" charset="0"/>
              <a:cs typeface="Times New Roman" pitchFamily="18" charset="0"/>
            </a:endParaRPr>
          </a:p>
        </p:txBody>
      </p:sp>
      <p:sp>
        <p:nvSpPr>
          <p:cNvPr id="3" name="Прямоугольник 2"/>
          <p:cNvSpPr/>
          <p:nvPr/>
        </p:nvSpPr>
        <p:spPr>
          <a:xfrm>
            <a:off x="0" y="1124744"/>
            <a:ext cx="9144000" cy="5262979"/>
          </a:xfrm>
          <a:prstGeom prst="rect">
            <a:avLst/>
          </a:prstGeom>
        </p:spPr>
        <p:txBody>
          <a:bodyPr wrap="square">
            <a:spAutoFit/>
          </a:bodyPr>
          <a:lstStyle/>
          <a:p>
            <a:pPr indent="533400" algn="just"/>
            <a:r>
              <a:rPr lang="ru-RU" sz="1600" b="1" i="1" u="sng" dirty="0" smtClean="0">
                <a:latin typeface="Times New Roman" pitchFamily="18" charset="0"/>
                <a:cs typeface="Times New Roman" pitchFamily="18" charset="0"/>
              </a:rPr>
              <a:t>При поступлении в исполнительный орган государственной власти субъекта Российской Федерации, администрацию муниципального образования или правообладателю места массового пребывания людей информации</a:t>
            </a:r>
            <a:r>
              <a:rPr lang="ru-RU" sz="1600" b="1" i="1" dirty="0" smtClean="0">
                <a:latin typeface="Times New Roman" pitchFamily="18" charset="0"/>
                <a:cs typeface="Times New Roman" pitchFamily="18" charset="0"/>
              </a:rPr>
              <a:t> (в том числе анонимного характера) </a:t>
            </a:r>
            <a:r>
              <a:rPr lang="ru-RU" sz="1600" dirty="0" smtClean="0">
                <a:latin typeface="Times New Roman" pitchFamily="18" charset="0"/>
                <a:cs typeface="Times New Roman" pitchFamily="18" charset="0"/>
              </a:rPr>
              <a:t>об угрозе совершения или о совершении террористического акта в месте массового пребывания людей </a:t>
            </a:r>
            <a:r>
              <a:rPr lang="ru-RU" sz="1600" b="1" i="1" dirty="0" smtClean="0">
                <a:latin typeface="Times New Roman" pitchFamily="18" charset="0"/>
                <a:cs typeface="Times New Roman" pitchFamily="18" charset="0"/>
              </a:rPr>
              <a:t>должностные лица исполнительного органа государственной власти субъекта Российской Федерации, администрации муниципального образования или правообладатель места массового пребывания людей незамедлительно информируют</a:t>
            </a:r>
            <a:r>
              <a:rPr lang="ru-RU" sz="1600" dirty="0" smtClean="0">
                <a:latin typeface="Times New Roman" pitchFamily="18" charset="0"/>
                <a:cs typeface="Times New Roman" pitchFamily="18" charset="0"/>
              </a:rPr>
              <a:t> об этом территориальный орган безопасности, территориальные органы Министерства внутренних дел Российской Федерации, Федеральной службы войск национальной гвардии Российской Федерации и Министерства Российской Федерации по делам гражданской обороны, чрезвычайным ситуациям и ликвидации последствий стихийных бедствий </a:t>
            </a:r>
            <a:r>
              <a:rPr lang="ru-RU" sz="1600" b="1" i="1" dirty="0" smtClean="0">
                <a:latin typeface="Times New Roman" pitchFamily="18" charset="0"/>
                <a:cs typeface="Times New Roman" pitchFamily="18" charset="0"/>
              </a:rPr>
              <a:t>посредством имеющихся в их распоряжении средств связи.</a:t>
            </a:r>
          </a:p>
          <a:p>
            <a:pPr indent="533400" algn="just"/>
            <a:r>
              <a:rPr lang="ru-RU" sz="1600" dirty="0" smtClean="0">
                <a:latin typeface="Times New Roman" pitchFamily="18" charset="0"/>
                <a:cs typeface="Times New Roman" pitchFamily="18" charset="0"/>
              </a:rPr>
              <a:t>При представлении информации с помощью средств телефонной связи или радиосвязи лицо, передающее информацию, называет свои фамилию, имя, отчество, занимаемую должность, наименование места массового пребывания людей и сообщает имеющуюся информацию об угрозе совершения или о совершении террористического акта.</a:t>
            </a:r>
          </a:p>
          <a:p>
            <a:pPr indent="533400" algn="just"/>
            <a:r>
              <a:rPr lang="ru-RU" sz="1600" dirty="0" smtClean="0">
                <a:latin typeface="Times New Roman" pitchFamily="18" charset="0"/>
                <a:cs typeface="Times New Roman" pitchFamily="18" charset="0"/>
              </a:rPr>
              <a:t>Лицо, передавшее информацию с помощью средств электронной или факсимильной связи, телефонной связи или радиосвязи, фиксирует факт передачи, дату и время передачи информации имеющимися в его распоряжении средствами аудио- и (или) видеозаписи, программными и (или) техническими средствами.</a:t>
            </a:r>
          </a:p>
          <a:p>
            <a:pPr indent="533400" algn="just"/>
            <a:r>
              <a:rPr lang="ru-RU" sz="1600" b="1" u="sng" dirty="0" smtClean="0">
                <a:latin typeface="Times New Roman" pitchFamily="18" charset="0"/>
                <a:cs typeface="Times New Roman" pitchFamily="18" charset="0"/>
              </a:rPr>
              <a:t>Срок хранения носителей информации, подтверждающих факт ее передачи, дату и время, составляет не менее 30 дней.</a:t>
            </a:r>
            <a:endParaRPr lang="ru-RU" sz="16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1569660"/>
          </a:xfrm>
          <a:prstGeom prst="rect">
            <a:avLst/>
          </a:prstGeom>
        </p:spPr>
        <p:txBody>
          <a:bodyPr wrap="square">
            <a:spAutoFit/>
          </a:bodyPr>
          <a:lstStyle/>
          <a:p>
            <a:pPr algn="ctr"/>
            <a:r>
              <a:rPr lang="ru-RU" sz="2400" b="1" dirty="0" smtClean="0">
                <a:latin typeface="Times New Roman" pitchFamily="18" charset="0"/>
                <a:cs typeface="Times New Roman" pitchFamily="18" charset="0"/>
              </a:rPr>
              <a:t>Порядок </a:t>
            </a:r>
            <a:endParaRPr lang="ru-RU" sz="2400" b="1" dirty="0" smtClean="0">
              <a:latin typeface="Times New Roman" pitchFamily="18" charset="0"/>
              <a:cs typeface="Times New Roman" pitchFamily="18" charset="0"/>
            </a:endParaRPr>
          </a:p>
          <a:p>
            <a:pPr algn="ctr"/>
            <a:r>
              <a:rPr lang="ru-RU" sz="2400" b="1" dirty="0" smtClean="0">
                <a:latin typeface="Times New Roman" pitchFamily="18" charset="0"/>
                <a:cs typeface="Times New Roman" pitchFamily="18" charset="0"/>
              </a:rPr>
              <a:t>осуществления </a:t>
            </a:r>
            <a:r>
              <a:rPr lang="ru-RU" sz="2400" b="1" dirty="0" smtClean="0">
                <a:latin typeface="Times New Roman" pitchFamily="18" charset="0"/>
                <a:cs typeface="Times New Roman" pitchFamily="18" charset="0"/>
              </a:rPr>
              <a:t>контроля </a:t>
            </a:r>
            <a:r>
              <a:rPr lang="ru-RU" sz="2400" b="1" dirty="0" smtClean="0">
                <a:latin typeface="Times New Roman" pitchFamily="18" charset="0"/>
                <a:cs typeface="Times New Roman" pitchFamily="18" charset="0"/>
              </a:rPr>
              <a:t>за </a:t>
            </a:r>
            <a:r>
              <a:rPr lang="ru-RU" sz="2400" b="1" dirty="0" smtClean="0">
                <a:latin typeface="Times New Roman" pitchFamily="18" charset="0"/>
                <a:cs typeface="Times New Roman" pitchFamily="18" charset="0"/>
              </a:rPr>
              <a:t>выполнением требований к антитеррористической защищенности </a:t>
            </a:r>
            <a:endParaRPr lang="ru-RU" sz="2400" b="1" dirty="0" smtClean="0">
              <a:latin typeface="Times New Roman" pitchFamily="18" charset="0"/>
              <a:cs typeface="Times New Roman" pitchFamily="18" charset="0"/>
            </a:endParaRPr>
          </a:p>
          <a:p>
            <a:pPr algn="ctr"/>
            <a:r>
              <a:rPr lang="ru-RU" sz="2400" b="1" dirty="0" smtClean="0">
                <a:latin typeface="Times New Roman" pitchFamily="18" charset="0"/>
                <a:cs typeface="Times New Roman" pitchFamily="18" charset="0"/>
              </a:rPr>
              <a:t>мест </a:t>
            </a:r>
            <a:r>
              <a:rPr lang="ru-RU" sz="2400" b="1" dirty="0" smtClean="0">
                <a:latin typeface="Times New Roman" pitchFamily="18" charset="0"/>
                <a:cs typeface="Times New Roman" pitchFamily="18" charset="0"/>
              </a:rPr>
              <a:t>массового пребывания людей</a:t>
            </a:r>
            <a:endParaRPr lang="ru-RU" sz="2400" b="1" dirty="0">
              <a:latin typeface="Times New Roman" pitchFamily="18" charset="0"/>
              <a:cs typeface="Times New Roman" pitchFamily="18" charset="0"/>
            </a:endParaRPr>
          </a:p>
        </p:txBody>
      </p:sp>
      <p:sp>
        <p:nvSpPr>
          <p:cNvPr id="3" name="Прямоугольник 2"/>
          <p:cNvSpPr/>
          <p:nvPr/>
        </p:nvSpPr>
        <p:spPr>
          <a:xfrm>
            <a:off x="0" y="1916832"/>
            <a:ext cx="9144000" cy="4524315"/>
          </a:xfrm>
          <a:prstGeom prst="rect">
            <a:avLst/>
          </a:prstGeom>
        </p:spPr>
        <p:txBody>
          <a:bodyPr wrap="square">
            <a:spAutoFit/>
          </a:bodyPr>
          <a:lstStyle/>
          <a:p>
            <a:pPr indent="533400" algn="just"/>
            <a:r>
              <a:rPr lang="ru-RU" sz="2400" b="1" i="1" u="sng" dirty="0" smtClean="0">
                <a:latin typeface="Times New Roman" pitchFamily="18" charset="0"/>
                <a:cs typeface="Times New Roman" pitchFamily="18" charset="0"/>
              </a:rPr>
              <a:t>Контроль</a:t>
            </a:r>
            <a:r>
              <a:rPr lang="ru-RU" sz="2400" dirty="0" smtClean="0">
                <a:latin typeface="Times New Roman" pitchFamily="18" charset="0"/>
                <a:cs typeface="Times New Roman" pitchFamily="18" charset="0"/>
              </a:rPr>
              <a:t> за выполнением настоящих требований </a:t>
            </a:r>
            <a:r>
              <a:rPr lang="ru-RU" sz="2400" b="1" i="1" dirty="0" smtClean="0">
                <a:latin typeface="Times New Roman" pitchFamily="18" charset="0"/>
                <a:cs typeface="Times New Roman" pitchFamily="18" charset="0"/>
              </a:rPr>
              <a:t>осуществляется комиссией</a:t>
            </a:r>
            <a:r>
              <a:rPr lang="ru-RU" sz="2400" dirty="0" smtClean="0">
                <a:latin typeface="Times New Roman" pitchFamily="18" charset="0"/>
                <a:cs typeface="Times New Roman" pitchFamily="18" charset="0"/>
              </a:rPr>
              <a:t> посредством организации и проведения плановых и внеплановых проверок с докладом  результатов руководителю исполнительного органа государственной власти субъекта Российской Федерации (главе муниципального образования), на территории которого расположено место массового пребывания людей, либо лицу, исполняющему его обязанности</a:t>
            </a:r>
            <a:r>
              <a:rPr lang="ru-RU"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indent="533400" algn="just"/>
            <a:r>
              <a:rPr lang="ru-RU" sz="2400" b="1" i="1" u="sng" dirty="0" smtClean="0">
                <a:latin typeface="Times New Roman" pitchFamily="18" charset="0"/>
                <a:cs typeface="Times New Roman" pitchFamily="18" charset="0"/>
              </a:rPr>
              <a:t>Плановая проверка </a:t>
            </a:r>
            <a:r>
              <a:rPr lang="ru-RU" sz="2400" b="1" i="1" dirty="0" smtClean="0">
                <a:latin typeface="Times New Roman" pitchFamily="18" charset="0"/>
                <a:cs typeface="Times New Roman" pitchFamily="18" charset="0"/>
              </a:rPr>
              <a:t>осуществляется 1 раз в год в соответствии с планом</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утвержденным председателем комиссии, и проводится в форме </a:t>
            </a:r>
            <a:r>
              <a:rPr lang="ru-RU" sz="2400" dirty="0" smtClean="0">
                <a:latin typeface="Times New Roman" pitchFamily="18" charset="0"/>
                <a:cs typeface="Times New Roman" pitchFamily="18" charset="0"/>
              </a:rPr>
              <a:t>документарного </a:t>
            </a:r>
            <a:r>
              <a:rPr lang="ru-RU" sz="2400" dirty="0" smtClean="0">
                <a:latin typeface="Times New Roman" pitchFamily="18" charset="0"/>
                <a:cs typeface="Times New Roman" pitchFamily="18" charset="0"/>
              </a:rPr>
              <a:t>контроля или выездного обследования места массового пребывания людей на предмет определения состояния его антитеррористической защищенности.</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9144000" cy="5632311"/>
          </a:xfrm>
          <a:prstGeom prst="rect">
            <a:avLst/>
          </a:prstGeom>
        </p:spPr>
        <p:txBody>
          <a:bodyPr wrap="square">
            <a:spAutoFit/>
          </a:bodyPr>
          <a:lstStyle/>
          <a:p>
            <a:pPr indent="533400" algn="just"/>
            <a:r>
              <a:rPr lang="ru-RU" sz="2000" b="1" u="sng" dirty="0" smtClean="0">
                <a:latin typeface="Times New Roman" pitchFamily="18" charset="0"/>
                <a:cs typeface="Times New Roman" pitchFamily="18" charset="0"/>
              </a:rPr>
              <a:t>Внеплановые проверки </a:t>
            </a:r>
            <a:r>
              <a:rPr lang="ru-RU" sz="2000" dirty="0" smtClean="0">
                <a:latin typeface="Times New Roman" pitchFamily="18" charset="0"/>
                <a:cs typeface="Times New Roman" pitchFamily="18" charset="0"/>
              </a:rPr>
              <a:t>проводятся в форме документарного контроля или выездного обследования места массового пребывания людей:</a:t>
            </a:r>
          </a:p>
          <a:p>
            <a:pPr indent="533400" algn="just"/>
            <a:r>
              <a:rPr lang="ru-RU" sz="2000" dirty="0" smtClean="0">
                <a:latin typeface="Times New Roman" pitchFamily="18" charset="0"/>
                <a:cs typeface="Times New Roman" pitchFamily="18" charset="0"/>
              </a:rPr>
              <a:t>а) </a:t>
            </a:r>
            <a:r>
              <a:rPr lang="ru-RU" sz="2000" b="1" i="1" dirty="0" smtClean="0">
                <a:latin typeface="Times New Roman" pitchFamily="18" charset="0"/>
                <a:cs typeface="Times New Roman" pitchFamily="18" charset="0"/>
              </a:rPr>
              <a:t>в целях контроля </a:t>
            </a:r>
            <a:r>
              <a:rPr lang="ru-RU" sz="2000" dirty="0" smtClean="0">
                <a:latin typeface="Times New Roman" pitchFamily="18" charset="0"/>
                <a:cs typeface="Times New Roman" pitchFamily="18" charset="0"/>
              </a:rPr>
              <a:t>устранения недостатков, выявленных в ходе плановых проверок;</a:t>
            </a:r>
          </a:p>
          <a:p>
            <a:pPr indent="533400" algn="just"/>
            <a:r>
              <a:rPr lang="ru-RU" sz="2000" dirty="0" smtClean="0">
                <a:latin typeface="Times New Roman" pitchFamily="18" charset="0"/>
                <a:cs typeface="Times New Roman" pitchFamily="18" charset="0"/>
              </a:rPr>
              <a:t>б) </a:t>
            </a:r>
            <a:r>
              <a:rPr lang="ru-RU" sz="2000" b="1" i="1" dirty="0" smtClean="0">
                <a:latin typeface="Times New Roman" pitchFamily="18" charset="0"/>
                <a:cs typeface="Times New Roman" pitchFamily="18" charset="0"/>
              </a:rPr>
              <a:t>при повышении уровня террористической опасности</a:t>
            </a:r>
            <a:r>
              <a:rPr lang="ru-RU" sz="2000" dirty="0" smtClean="0">
                <a:latin typeface="Times New Roman" pitchFamily="18" charset="0"/>
                <a:cs typeface="Times New Roman" pitchFamily="18" charset="0"/>
              </a:rPr>
              <a:t>, вводимого в соответствии с Указом Президента Российской Федерации от 14 июня 2012 г. N 851 "О порядке установления уровней террористической опасности, предусматривающих принятие дополнительных мер по обеспечению безопасности личности, общества и государства";</a:t>
            </a:r>
          </a:p>
          <a:p>
            <a:pPr indent="533400" algn="just"/>
            <a:r>
              <a:rPr lang="ru-RU" sz="2000" dirty="0" smtClean="0">
                <a:latin typeface="Times New Roman" pitchFamily="18" charset="0"/>
                <a:cs typeface="Times New Roman" pitchFamily="18" charset="0"/>
              </a:rPr>
              <a:t>в) </a:t>
            </a:r>
            <a:r>
              <a:rPr lang="ru-RU" sz="2000" b="1" i="1" dirty="0" err="1" smtClean="0">
                <a:latin typeface="Times New Roman" pitchFamily="18" charset="0"/>
                <a:cs typeface="Times New Roman" pitchFamily="18" charset="0"/>
              </a:rPr>
              <a:t>в</a:t>
            </a:r>
            <a:r>
              <a:rPr lang="ru-RU" sz="2000" b="1"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случае </a:t>
            </a:r>
            <a:r>
              <a:rPr lang="ru-RU" sz="2000" b="1" i="1" dirty="0" smtClean="0">
                <a:latin typeface="Times New Roman" pitchFamily="18" charset="0"/>
                <a:cs typeface="Times New Roman" pitchFamily="18" charset="0"/>
              </a:rPr>
              <a:t>возникновения угрозы совершения или при совершении террористического акта</a:t>
            </a:r>
            <a:r>
              <a:rPr lang="ru-RU" sz="2000" dirty="0" smtClean="0">
                <a:latin typeface="Times New Roman" pitchFamily="18" charset="0"/>
                <a:cs typeface="Times New Roman" pitchFamily="18" charset="0"/>
              </a:rPr>
              <a:t> в районе расположения места массового пребывания людей;</a:t>
            </a:r>
          </a:p>
          <a:p>
            <a:pPr indent="533400" algn="just"/>
            <a:r>
              <a:rPr lang="ru-RU" sz="2000" dirty="0" smtClean="0">
                <a:latin typeface="Times New Roman" pitchFamily="18" charset="0"/>
                <a:cs typeface="Times New Roman" pitchFamily="18" charset="0"/>
              </a:rPr>
              <a:t>г) </a:t>
            </a:r>
            <a:r>
              <a:rPr lang="ru-RU" sz="2000" b="1" i="1" dirty="0" smtClean="0">
                <a:latin typeface="Times New Roman" pitchFamily="18" charset="0"/>
                <a:cs typeface="Times New Roman" pitchFamily="18" charset="0"/>
              </a:rPr>
              <a:t>при возникновении чрезвычайной ситуации</a:t>
            </a:r>
            <a:r>
              <a:rPr lang="ru-RU" sz="2000" dirty="0" smtClean="0">
                <a:latin typeface="Times New Roman" pitchFamily="18" charset="0"/>
                <a:cs typeface="Times New Roman" pitchFamily="18" charset="0"/>
              </a:rPr>
              <a:t> в районе расположения места массового пребывания людей;</a:t>
            </a:r>
          </a:p>
          <a:p>
            <a:pPr indent="533400" algn="just"/>
            <a:r>
              <a:rPr lang="ru-RU" sz="2000" dirty="0" err="1" smtClean="0">
                <a:latin typeface="Times New Roman" pitchFamily="18" charset="0"/>
                <a:cs typeface="Times New Roman" pitchFamily="18" charset="0"/>
              </a:rPr>
              <a:t>д</a:t>
            </a:r>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при поступлении от граждан жалоб</a:t>
            </a:r>
            <a:r>
              <a:rPr lang="ru-RU" sz="2000" dirty="0" smtClean="0">
                <a:latin typeface="Times New Roman" pitchFamily="18" charset="0"/>
                <a:cs typeface="Times New Roman" pitchFamily="18" charset="0"/>
              </a:rPr>
              <a:t> на несоблюдение требований к антитеррористической защищенности мест массового пребывания людей и бездействие должностных лиц, органов и организаций в отношении обеспечения антитеррористической защищенности мест массового пребывания людей.</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9144000" cy="4893647"/>
          </a:xfrm>
          <a:prstGeom prst="rect">
            <a:avLst/>
          </a:prstGeom>
        </p:spPr>
        <p:txBody>
          <a:bodyPr wrap="square">
            <a:spAutoFit/>
          </a:bodyPr>
          <a:lstStyle/>
          <a:p>
            <a:pPr indent="533400" algn="just"/>
            <a:r>
              <a:rPr lang="ru-RU" sz="2400" b="1" dirty="0" smtClean="0">
                <a:solidFill>
                  <a:srgbClr val="FF0000"/>
                </a:solidFill>
                <a:latin typeface="Times New Roman" pitchFamily="18" charset="0"/>
                <a:cs typeface="Times New Roman" pitchFamily="18" charset="0"/>
              </a:rPr>
              <a:t>Срок проведения плановых и внеплановых проверок не может превышать 10 рабочих дней</a:t>
            </a:r>
            <a:r>
              <a:rPr lang="ru-RU" sz="2400" b="1" dirty="0" smtClean="0">
                <a:solidFill>
                  <a:srgbClr val="FF0000"/>
                </a:solidFill>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indent="533400" algn="just"/>
            <a:r>
              <a:rPr lang="ru-RU" sz="2400" b="1" dirty="0" smtClean="0">
                <a:latin typeface="Times New Roman" pitchFamily="18" charset="0"/>
                <a:cs typeface="Times New Roman" pitchFamily="18" charset="0"/>
              </a:rPr>
              <a:t>После проведения проверки комиссия направляет правообладателю места массового пребывания людей и руководителю исполнительного органа государственной власти субъекта Российской Федерации (главе муниципального образования), на территории которого расположено место массового пребывания людей, предложения по совершенствованию мероприятий по обеспечению антитеррористической защищенности места массового пребывания людей и устранению выявленных недостатков</a:t>
            </a:r>
            <a:r>
              <a:rPr lang="ru-RU" sz="2400" b="1"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indent="533400" algn="just"/>
            <a:r>
              <a:rPr lang="ru-RU" sz="2400" b="1" dirty="0" smtClean="0">
                <a:solidFill>
                  <a:srgbClr val="FF0000"/>
                </a:solidFill>
                <a:latin typeface="Times New Roman" pitchFamily="18" charset="0"/>
                <a:cs typeface="Times New Roman" pitchFamily="18" charset="0"/>
              </a:rPr>
              <a:t>Контроль за устранением выявленных недостатков осуществляется комиссией.</a:t>
            </a:r>
            <a:endParaRPr lang="ru-RU"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52736"/>
            <a:ext cx="9144000" cy="4524315"/>
          </a:xfrm>
          <a:prstGeom prst="rect">
            <a:avLst/>
          </a:prstGeom>
        </p:spPr>
        <p:txBody>
          <a:bodyPr wrap="square">
            <a:spAutoFit/>
          </a:bodyPr>
          <a:lstStyle/>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Требования</a:t>
            </a:r>
          </a:p>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к антитеррористической защищенности объектов (территорий), подлежащих обязательной охране войсками национальной гвардии </a:t>
            </a:r>
          </a:p>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Российской Федерации</a:t>
            </a:r>
          </a:p>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(утв. постановлением Правительства РФ от 25 марта 2015 г. N 272)</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9144000" cy="5324535"/>
          </a:xfrm>
          <a:prstGeom prst="rect">
            <a:avLst/>
          </a:prstGeom>
        </p:spPr>
        <p:txBody>
          <a:bodyPr wrap="square">
            <a:spAutoFit/>
          </a:bodyPr>
          <a:lstStyle/>
          <a:p>
            <a:pPr indent="533400" algn="just"/>
            <a:r>
              <a:rPr lang="ru-RU" sz="2000" dirty="0" smtClean="0">
                <a:latin typeface="Times New Roman" pitchFamily="18" charset="0"/>
                <a:cs typeface="Times New Roman" pitchFamily="18" charset="0"/>
              </a:rPr>
              <a:t>Настоящие требования </a:t>
            </a:r>
            <a:r>
              <a:rPr lang="ru-RU" sz="2000" b="1" i="1" u="sng" dirty="0" smtClean="0">
                <a:latin typeface="Times New Roman" pitchFamily="18" charset="0"/>
                <a:cs typeface="Times New Roman" pitchFamily="18" charset="0"/>
              </a:rPr>
              <a:t>определяют</a:t>
            </a:r>
            <a:r>
              <a:rPr lang="ru-RU" sz="2000" b="1" i="1" dirty="0" smtClean="0">
                <a:latin typeface="Times New Roman" pitchFamily="18" charset="0"/>
                <a:cs typeface="Times New Roman" pitchFamily="18" charset="0"/>
              </a:rPr>
              <a:t> порядок проведения организационно-практических, инженерно-технических, правовых и иных мероприятий, направленных на обеспечение антитеррористической защищенности объектов (территорий)</a:t>
            </a:r>
            <a:r>
              <a:rPr lang="ru-RU" sz="2000" dirty="0" smtClean="0">
                <a:latin typeface="Times New Roman" pitchFamily="18" charset="0"/>
                <a:cs typeface="Times New Roman" pitchFamily="18" charset="0"/>
              </a:rPr>
              <a:t>, подлежащих обязательной охране войсками национальной гвардии Российской Федерации (далее - объект (территория), включая проведение категорирования объектов (территорий), осуществление контроля за выполнением настоящих требований и разработку паспорта безопасности объектов (территорий</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Настоящие требования </a:t>
            </a:r>
            <a:r>
              <a:rPr lang="ru-RU" sz="2000" b="1" i="1" u="sng" dirty="0" smtClean="0">
                <a:latin typeface="Times New Roman" pitchFamily="18" charset="0"/>
                <a:cs typeface="Times New Roman" pitchFamily="18" charset="0"/>
              </a:rPr>
              <a:t>не распространяются</a:t>
            </a:r>
            <a:r>
              <a:rPr lang="ru-RU" sz="2000" b="1" i="1" dirty="0" smtClean="0">
                <a:latin typeface="Times New Roman" pitchFamily="18" charset="0"/>
                <a:cs typeface="Times New Roman" pitchFamily="18" charset="0"/>
              </a:rPr>
              <a:t> на объекты (территории) транспортной инфраструктуры, транспортные средства и объекты топливно-энергетического комплекса</a:t>
            </a:r>
            <a:r>
              <a:rPr lang="ru-RU" sz="2000" b="1" i="1" dirty="0" smtClean="0">
                <a:latin typeface="Times New Roman" pitchFamily="18" charset="0"/>
                <a:cs typeface="Times New Roman" pitchFamily="18" charset="0"/>
              </a:rPr>
              <a:t>.</a:t>
            </a:r>
            <a:endParaRPr lang="ru-RU" sz="2000" b="1" i="1" dirty="0" smtClean="0">
              <a:latin typeface="Times New Roman" pitchFamily="18" charset="0"/>
              <a:cs typeface="Times New Roman" pitchFamily="18" charset="0"/>
            </a:endParaRPr>
          </a:p>
          <a:p>
            <a:pPr indent="533400" algn="just"/>
            <a:r>
              <a:rPr lang="ru-RU" sz="2000" b="1" i="1" u="sng" dirty="0" smtClean="0">
                <a:latin typeface="Times New Roman" pitchFamily="18" charset="0"/>
                <a:cs typeface="Times New Roman" pitchFamily="18" charset="0"/>
              </a:rPr>
              <a:t>Антитеррористическая </a:t>
            </a:r>
            <a:r>
              <a:rPr lang="ru-RU" sz="2000" b="1" i="1" u="sng" dirty="0" smtClean="0">
                <a:latin typeface="Times New Roman" pitchFamily="18" charset="0"/>
                <a:cs typeface="Times New Roman" pitchFamily="18" charset="0"/>
              </a:rPr>
              <a:t>защищенность объектов (территорий) должна соответствовать</a:t>
            </a:r>
            <a:r>
              <a:rPr lang="ru-RU" sz="2000" b="1" i="1" dirty="0" smtClean="0">
                <a:latin typeface="Times New Roman" pitchFamily="18" charset="0"/>
                <a:cs typeface="Times New Roman" pitchFamily="18" charset="0"/>
              </a:rPr>
              <a:t> характеру угроз, особенностям объектов (территорий), оперативной обстановке</a:t>
            </a:r>
            <a:r>
              <a:rPr lang="ru-RU" sz="2000" dirty="0" smtClean="0">
                <a:latin typeface="Times New Roman" pitchFamily="18" charset="0"/>
                <a:cs typeface="Times New Roman" pitchFamily="18" charset="0"/>
              </a:rPr>
              <a:t> в районе расположения объектов (территорий), обеспечивать надежность охраны, а также наиболее эффективное и экономное использование сил и средств, задействованных в обеспечении безопасности объектов (территорий).</a:t>
            </a:r>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5966520"/>
          </a:xfrm>
        </p:spPr>
        <p:txBody>
          <a:bodyPr>
            <a:noAutofit/>
          </a:bodyPr>
          <a:lstStyle/>
          <a:p>
            <a:pPr algn="ct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Уровни </a:t>
            </a:r>
            <a:br>
              <a:rPr lang="ru-RU"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террористической </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опасности. </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Алгоритм </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действий должностных лиц и населения при установлении различных уровней террористической опасности. </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0688"/>
            <a:ext cx="9144000" cy="5324535"/>
          </a:xfrm>
          <a:prstGeom prst="rect">
            <a:avLst/>
          </a:prstGeom>
        </p:spPr>
        <p:txBody>
          <a:bodyPr wrap="square">
            <a:spAutoFit/>
          </a:bodyPr>
          <a:lstStyle/>
          <a:p>
            <a:pPr indent="533400" algn="just"/>
            <a:r>
              <a:rPr lang="ru-RU" sz="2000" dirty="0" smtClean="0">
                <a:latin typeface="Times New Roman" pitchFamily="18" charset="0"/>
                <a:cs typeface="Times New Roman" pitchFamily="18" charset="0"/>
              </a:rPr>
              <a:t>Настоящие требования носят общий характер в вопросах оснащения объектов (территорий) средствами инженерной защиты и инженерно-техническими средствами охраны. </a:t>
            </a:r>
            <a:r>
              <a:rPr lang="ru-RU" sz="2000" b="1" i="1" dirty="0" smtClean="0">
                <a:latin typeface="Times New Roman" pitchFamily="18" charset="0"/>
                <a:cs typeface="Times New Roman" pitchFamily="18" charset="0"/>
              </a:rPr>
              <a:t>Оснащение объекта (территории) конкретными моделями средств охраны определяется в техническом задании</a:t>
            </a:r>
            <a:r>
              <a:rPr lang="ru-RU" sz="2000" dirty="0" smtClean="0">
                <a:latin typeface="Times New Roman" pitchFamily="18" charset="0"/>
                <a:cs typeface="Times New Roman" pitchFamily="18" charset="0"/>
              </a:rPr>
              <a:t> на проектирование, на этапе выполнения строительно-монтажных работ, реконструкции и капитального ремонта</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Оборудование проектируемых (реконструируемых) объектов (территорий) средствами инженерной защиты и инженерно-техническими средствами охраны осуществляется при строительстве (капитальном ремонте)</a:t>
            </a:r>
            <a:r>
              <a:rPr lang="ru-RU" sz="2000" dirty="0" smtClean="0">
                <a:latin typeface="Times New Roman" pitchFamily="18" charset="0"/>
                <a:cs typeface="Times New Roman" pitchFamily="18" charset="0"/>
              </a:rPr>
              <a:t> такого объекта (территории) в соответствии с законодательством Российской Федерации о техническом регулировании</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Ответственность за проведение организационных мероприятий</a:t>
            </a:r>
            <a:r>
              <a:rPr lang="ru-RU" sz="2000" dirty="0" smtClean="0">
                <a:latin typeface="Times New Roman" pitchFamily="18" charset="0"/>
                <a:cs typeface="Times New Roman" pitchFamily="18" charset="0"/>
              </a:rPr>
              <a:t> по обеспечению антитеррористической защищенности объектов (территорий) </a:t>
            </a:r>
            <a:r>
              <a:rPr lang="ru-RU" sz="2000" b="1" i="1" dirty="0" smtClean="0">
                <a:latin typeface="Times New Roman" pitchFamily="18" charset="0"/>
                <a:cs typeface="Times New Roman" pitchFamily="18" charset="0"/>
              </a:rPr>
              <a:t>возлагается на должностных лиц органов (организаций) - правообладателей объектов (территорий)</a:t>
            </a:r>
            <a:r>
              <a:rPr lang="ru-RU" sz="2000" dirty="0" smtClean="0">
                <a:latin typeface="Times New Roman" pitchFamily="18" charset="0"/>
                <a:cs typeface="Times New Roman" pitchFamily="18" charset="0"/>
              </a:rPr>
              <a:t>, осуществляющих руководство деятельностью сотрудников (работников) таких органов (организаций) на объектах (территориях) (далее - руководители объектов).</a:t>
            </a:r>
            <a:endParaRPr lang="ru-RU"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0688"/>
            <a:ext cx="9144000" cy="5632311"/>
          </a:xfrm>
          <a:prstGeom prst="rect">
            <a:avLst/>
          </a:prstGeom>
        </p:spPr>
        <p:txBody>
          <a:bodyPr wrap="square">
            <a:spAutoFit/>
          </a:bodyPr>
          <a:lstStyle/>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Требования</a:t>
            </a:r>
          </a:p>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к инженерно-технической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укреплённости</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объектов (территорий), применяемым на объектах (территориях) техническим средствам охранной, тревожной и пожарной сигнализации, контроля и управления доступом, оповещения и охранного освещения, а также к инфраструктуре физической охраны объектов (территорий)</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016758"/>
          </a:xfrm>
          <a:prstGeom prst="rect">
            <a:avLst/>
          </a:prstGeom>
        </p:spPr>
        <p:txBody>
          <a:bodyPr wrap="square">
            <a:spAutoFit/>
          </a:bodyPr>
          <a:lstStyle/>
          <a:p>
            <a:pPr indent="533400" algn="just"/>
            <a:r>
              <a:rPr lang="ru-RU" sz="2000" b="1" u="sng" dirty="0" smtClean="0">
                <a:latin typeface="Times New Roman" pitchFamily="18" charset="0"/>
                <a:cs typeface="Times New Roman" pitchFamily="18" charset="0"/>
              </a:rPr>
              <a:t>Инженерное заграждение </a:t>
            </a:r>
            <a:r>
              <a:rPr lang="ru-RU" sz="2000" b="1" dirty="0" smtClean="0">
                <a:latin typeface="Times New Roman" pitchFamily="18" charset="0"/>
                <a:cs typeface="Times New Roman" pitchFamily="18" charset="0"/>
              </a:rPr>
              <a:t>представляет собой препятствие (физический барьер) в виде ограждений, других сооружений или конструкций, расположенных на поверхности или заглубленных в грунт, оборудованных в оконных или дверных проемах, вентиляционных и других отверстиях в крышах и стенах зданий (строений, сооружений</a:t>
            </a:r>
            <a:r>
              <a:rPr lang="ru-RU" sz="2000" b="1"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Инженерные заграждения выполняются</a:t>
            </a:r>
            <a:r>
              <a:rPr lang="ru-RU" sz="2000" dirty="0" smtClean="0">
                <a:latin typeface="Times New Roman" pitchFamily="18" charset="0"/>
                <a:cs typeface="Times New Roman" pitchFamily="18" charset="0"/>
              </a:rPr>
              <a:t> из колючей проволоки (ленты), металлических спиралей, сеток и решеток, устроенных на отдельно стоящих металлических, железобетонных или деревянных опорах, в виде конструкций, затрудняющих продвижение нарушителя</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Конструкция заграждения должна быть прочной. Травмирующий эффект инженерного заграждения должен иметь </a:t>
            </a:r>
            <a:r>
              <a:rPr lang="ru-RU" sz="2000" dirty="0" err="1" smtClean="0">
                <a:latin typeface="Times New Roman" pitchFamily="18" charset="0"/>
                <a:cs typeface="Times New Roman" pitchFamily="18" charset="0"/>
              </a:rPr>
              <a:t>нелетальный</a:t>
            </a:r>
            <a:r>
              <a:rPr lang="ru-RU" sz="2000" dirty="0" smtClean="0">
                <a:latin typeface="Times New Roman" pitchFamily="18" charset="0"/>
                <a:cs typeface="Times New Roman" pitchFamily="18" charset="0"/>
              </a:rPr>
              <a:t> характер воздействия на нарушителя</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Допускаются переносные инженерные заграждения</a:t>
            </a:r>
            <a:r>
              <a:rPr lang="ru-RU" sz="2000" dirty="0" smtClean="0">
                <a:latin typeface="Times New Roman" pitchFamily="18" charset="0"/>
                <a:cs typeface="Times New Roman" pitchFamily="18" charset="0"/>
              </a:rPr>
              <a:t> в виде проволочных ежей, рогаток, спиралей из колючей проволоки (ленты), малозаметных препятствий и проволочных гирлянд, устанавливаемых временно в дополнение к постоянным заграждениям.</a:t>
            </a:r>
            <a:endParaRPr lang="ru-RU"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9144000" cy="5324535"/>
          </a:xfrm>
          <a:prstGeom prst="rect">
            <a:avLst/>
          </a:prstGeom>
        </p:spPr>
        <p:txBody>
          <a:bodyPr wrap="square">
            <a:spAutoFit/>
          </a:bodyPr>
          <a:lstStyle/>
          <a:p>
            <a:pPr indent="533400" algn="just"/>
            <a:r>
              <a:rPr lang="ru-RU" sz="2000" b="1" i="1" u="sng" dirty="0" smtClean="0">
                <a:latin typeface="Times New Roman" pitchFamily="18" charset="0"/>
                <a:cs typeface="Times New Roman" pitchFamily="18" charset="0"/>
              </a:rPr>
              <a:t>Ограждение периметра </a:t>
            </a:r>
            <a:r>
              <a:rPr lang="ru-RU" sz="2000" b="1" i="1" dirty="0" smtClean="0">
                <a:latin typeface="Times New Roman" pitchFamily="18" charset="0"/>
                <a:cs typeface="Times New Roman" pitchFamily="18" charset="0"/>
              </a:rPr>
              <a:t>объекта (территории), локальных охраняемых зон и отдельных участков объекта (территории) </a:t>
            </a:r>
            <a:r>
              <a:rPr lang="ru-RU" sz="2000" dirty="0" smtClean="0">
                <a:latin typeface="Times New Roman" pitchFamily="18" charset="0"/>
                <a:cs typeface="Times New Roman" pitchFamily="18" charset="0"/>
              </a:rPr>
              <a:t>(далее - ограждение) оборудуется в виде прямолинейных участков с минимальным количеством изгибов и поворотов, ограничивающих наблюдение и затрудняющих применение технических средств охраны. Ограждение должно исключать проход людей (животных), въезд транспорта и затруднять проникновение правонарушителей на охраняемую территорию, минуя контрольно-пропускные пункты (посты охраны</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К ограждению не должны примыкать какие-либо пристройки, кроме зданий, являющихся составной частью периметра. В ограждении не должно быть лазов, проломов и других повреждений, способствующих проникновению правонарушителей, а также </a:t>
            </a:r>
            <a:r>
              <a:rPr lang="ru-RU" sz="2000" dirty="0" err="1" smtClean="0">
                <a:latin typeface="Times New Roman" pitchFamily="18" charset="0"/>
                <a:cs typeface="Times New Roman" pitchFamily="18" charset="0"/>
              </a:rPr>
              <a:t>незапираемых</a:t>
            </a:r>
            <a:r>
              <a:rPr lang="ru-RU" sz="2000" dirty="0" smtClean="0">
                <a:latin typeface="Times New Roman" pitchFamily="18" charset="0"/>
                <a:cs typeface="Times New Roman" pitchFamily="18" charset="0"/>
              </a:rPr>
              <a:t> ворот, дверей и калиток</a:t>
            </a:r>
            <a:r>
              <a:rPr lang="ru-RU" sz="2000" dirty="0" smtClean="0">
                <a:latin typeface="Times New Roman" pitchFamily="18" charset="0"/>
                <a:cs typeface="Times New Roman" pitchFamily="18" charset="0"/>
              </a:rPr>
              <a:t>.</a:t>
            </a:r>
          </a:p>
          <a:p>
            <a:pPr indent="533400" algn="just"/>
            <a:r>
              <a:rPr lang="ru-RU" sz="2000" b="1" dirty="0" smtClean="0">
                <a:latin typeface="Times New Roman" pitchFamily="18" charset="0"/>
                <a:cs typeface="Times New Roman" pitchFamily="18" charset="0"/>
              </a:rPr>
              <a:t>Ограждение подразделяется на </a:t>
            </a:r>
            <a:r>
              <a:rPr lang="ru-RU" sz="2000" b="1" i="1" dirty="0" smtClean="0">
                <a:latin typeface="Times New Roman" pitchFamily="18" charset="0"/>
                <a:cs typeface="Times New Roman" pitchFamily="18" charset="0"/>
              </a:rPr>
              <a:t>основное, дополнительное и предупредительное.</a:t>
            </a:r>
          </a:p>
          <a:p>
            <a:pPr indent="533400" algn="just"/>
            <a:r>
              <a:rPr lang="ru-RU" sz="2000" b="1" i="1" u="sng" dirty="0" smtClean="0">
                <a:latin typeface="Times New Roman" pitchFamily="18" charset="0"/>
                <a:cs typeface="Times New Roman" pitchFamily="18" charset="0"/>
              </a:rPr>
              <a:t>Основное ограждение </a:t>
            </a:r>
            <a:r>
              <a:rPr lang="ru-RU" sz="2000" dirty="0" smtClean="0">
                <a:latin typeface="Times New Roman" pitchFamily="18" charset="0"/>
                <a:cs typeface="Times New Roman" pitchFamily="18" charset="0"/>
              </a:rPr>
              <a:t>должно иметь полотно ограждения </a:t>
            </a:r>
            <a:r>
              <a:rPr lang="ru-RU" sz="2000" b="1" i="1" dirty="0" smtClean="0">
                <a:latin typeface="Times New Roman" pitchFamily="18" charset="0"/>
                <a:cs typeface="Times New Roman" pitchFamily="18" charset="0"/>
              </a:rPr>
              <a:t>высотой не менее 2 метров</a:t>
            </a:r>
            <a:r>
              <a:rPr lang="ru-RU" sz="2000" dirty="0" smtClean="0">
                <a:latin typeface="Times New Roman" pitchFamily="18" charset="0"/>
                <a:cs typeface="Times New Roman" pitchFamily="18" charset="0"/>
              </a:rPr>
              <a:t>, а в районах с глубиной снежного покрова более 1 метра - не менее 2,5 метра. Для увеличения высоты основного ограждения необходимо использовать дополнительное верхнее ограждение</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463308"/>
          </a:xfrm>
          <a:prstGeom prst="rect">
            <a:avLst/>
          </a:prstGeom>
        </p:spPr>
        <p:txBody>
          <a:bodyPr wrap="square">
            <a:spAutoFit/>
          </a:bodyPr>
          <a:lstStyle/>
          <a:p>
            <a:pPr indent="533400" algn="just"/>
            <a:r>
              <a:rPr lang="ru-RU" b="1" u="sng" dirty="0" smtClean="0">
                <a:latin typeface="Times New Roman" pitchFamily="18" charset="0"/>
                <a:cs typeface="Times New Roman" pitchFamily="18" charset="0"/>
              </a:rPr>
              <a:t>По </a:t>
            </a:r>
            <a:r>
              <a:rPr lang="ru-RU" b="1" u="sng" dirty="0" smtClean="0">
                <a:latin typeface="Times New Roman" pitchFamily="18" charset="0"/>
                <a:cs typeface="Times New Roman" pitchFamily="18" charset="0"/>
              </a:rPr>
              <a:t>степени защиты основное ограждение подразделяется на</a:t>
            </a:r>
            <a:r>
              <a:rPr lang="ru-RU" b="1" dirty="0" smtClean="0">
                <a:latin typeface="Times New Roman" pitchFamily="18" charset="0"/>
                <a:cs typeface="Times New Roman" pitchFamily="18" charset="0"/>
              </a:rPr>
              <a:t>:</a:t>
            </a:r>
          </a:p>
          <a:p>
            <a:pPr indent="533400" algn="just"/>
            <a:r>
              <a:rPr lang="ru-RU" b="1" dirty="0" smtClean="0">
                <a:latin typeface="Times New Roman" pitchFamily="18" charset="0"/>
                <a:cs typeface="Times New Roman" pitchFamily="18" charset="0"/>
              </a:rPr>
              <a:t>а) </a:t>
            </a:r>
            <a:r>
              <a:rPr lang="ru-RU" b="1" i="1" dirty="0" smtClean="0">
                <a:latin typeface="Times New Roman" pitchFamily="18" charset="0"/>
                <a:cs typeface="Times New Roman" pitchFamily="18" charset="0"/>
              </a:rPr>
              <a:t>ограждение 1-го класса защиты </a:t>
            </a:r>
            <a:r>
              <a:rPr lang="ru-RU" dirty="0" smtClean="0">
                <a:latin typeface="Times New Roman" pitchFamily="18" charset="0"/>
                <a:cs typeface="Times New Roman" pitchFamily="18" charset="0"/>
              </a:rPr>
              <a:t>(минимально необходимая степень защиты объекта (территории) от проникновения) - ограждение, изготовленное из различных некапитальных конструкций </a:t>
            </a:r>
            <a:r>
              <a:rPr lang="ru-RU" b="1" i="1" dirty="0" smtClean="0">
                <a:latin typeface="Times New Roman" pitchFamily="18" charset="0"/>
                <a:cs typeface="Times New Roman" pitchFamily="18" charset="0"/>
              </a:rPr>
              <a:t>высотой не менее 2 метров</a:t>
            </a:r>
            <a:r>
              <a:rPr lang="ru-RU" dirty="0" smtClean="0">
                <a:latin typeface="Times New Roman" pitchFamily="18" charset="0"/>
                <a:cs typeface="Times New Roman" pitchFamily="18" charset="0"/>
              </a:rPr>
              <a:t>;</a:t>
            </a:r>
          </a:p>
          <a:p>
            <a:pPr indent="533400" algn="just"/>
            <a:r>
              <a:rPr lang="ru-RU" b="1" i="1" dirty="0" smtClean="0">
                <a:latin typeface="Times New Roman" pitchFamily="18" charset="0"/>
                <a:cs typeface="Times New Roman" pitchFamily="18" charset="0"/>
              </a:rPr>
              <a:t>б) ограждение 2-го класса защиты </a:t>
            </a:r>
            <a:r>
              <a:rPr lang="ru-RU" dirty="0" smtClean="0">
                <a:latin typeface="Times New Roman" pitchFamily="18" charset="0"/>
                <a:cs typeface="Times New Roman" pitchFamily="18" charset="0"/>
              </a:rPr>
              <a:t>(средняя степень защиты объекта (территории) от проникновения) - </a:t>
            </a:r>
            <a:r>
              <a:rPr lang="ru-RU" b="1" i="1" dirty="0" smtClean="0">
                <a:latin typeface="Times New Roman" pitchFamily="18" charset="0"/>
                <a:cs typeface="Times New Roman" pitchFamily="18" charset="0"/>
              </a:rPr>
              <a:t>сплошное деревянное ограждение </a:t>
            </a:r>
            <a:r>
              <a:rPr lang="ru-RU" dirty="0" smtClean="0">
                <a:latin typeface="Times New Roman" pitchFamily="18" charset="0"/>
                <a:cs typeface="Times New Roman" pitchFamily="18" charset="0"/>
              </a:rPr>
              <a:t>из доски </a:t>
            </a:r>
            <a:r>
              <a:rPr lang="ru-RU" b="1" i="1" dirty="0" smtClean="0">
                <a:latin typeface="Times New Roman" pitchFamily="18" charset="0"/>
                <a:cs typeface="Times New Roman" pitchFamily="18" charset="0"/>
              </a:rPr>
              <a:t>толщиной не менее 40 миллиметров</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металлическое сетчатое либо решетчатое ограждение</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Высота ограждения не менее 2 метров</a:t>
            </a:r>
            <a:r>
              <a:rPr lang="ru-RU" dirty="0" smtClean="0">
                <a:latin typeface="Times New Roman" pitchFamily="18" charset="0"/>
                <a:cs typeface="Times New Roman" pitchFamily="18" charset="0"/>
              </a:rPr>
              <a:t>;</a:t>
            </a:r>
          </a:p>
          <a:p>
            <a:pPr indent="533400" algn="just"/>
            <a:r>
              <a:rPr lang="ru-RU" b="1" i="1" dirty="0" smtClean="0">
                <a:latin typeface="Times New Roman" pitchFamily="18" charset="0"/>
                <a:cs typeface="Times New Roman" pitchFamily="18" charset="0"/>
              </a:rPr>
              <a:t>в) ограждение 3-го класса защиты </a:t>
            </a:r>
            <a:r>
              <a:rPr lang="ru-RU" dirty="0" smtClean="0">
                <a:latin typeface="Times New Roman" pitchFamily="18" charset="0"/>
                <a:cs typeface="Times New Roman" pitchFamily="18" charset="0"/>
              </a:rPr>
              <a:t>(высокая степень защиты объекта (территории) от проникновения) - </a:t>
            </a:r>
            <a:r>
              <a:rPr lang="ru-RU" b="1" i="1" dirty="0" smtClean="0">
                <a:latin typeface="Times New Roman" pitchFamily="18" charset="0"/>
                <a:cs typeface="Times New Roman" pitchFamily="18" charset="0"/>
              </a:rPr>
              <a:t>железобетонное ограждение толщиной не менее 100 миллиметров</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каменное или кирпичное ограждение толщиной не менее 250 миллиметров</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сплошное металлическое ограждение с толщиной листа не менее 2 миллиметров и усиленное ребрами жесткости</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металлическое сетчатое ограждение, изготовленное из стальной проволоки диаметром 5 - 8 миллиметров, сваренной в перекрестиях и образующей ячейки размером не более 50 </a:t>
            </a:r>
            <a:r>
              <a:rPr lang="ru-RU" b="1" i="1" dirty="0" err="1" smtClean="0">
                <a:latin typeface="Times New Roman" pitchFamily="18" charset="0"/>
                <a:cs typeface="Times New Roman" pitchFamily="18" charset="0"/>
              </a:rPr>
              <a:t>х</a:t>
            </a:r>
            <a:r>
              <a:rPr lang="ru-RU" b="1" i="1" dirty="0" smtClean="0">
                <a:latin typeface="Times New Roman" pitchFamily="18" charset="0"/>
                <a:cs typeface="Times New Roman" pitchFamily="18" charset="0"/>
              </a:rPr>
              <a:t> 300 миллиметров, усиленное ребрами жесткости. Высота ограждения не менее 2,5 метра с оборудованным дополнительным ограждением</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г</a:t>
            </a:r>
            <a:r>
              <a:rPr lang="ru-RU" b="1" i="1" dirty="0" smtClean="0">
                <a:latin typeface="Times New Roman" pitchFamily="18" charset="0"/>
                <a:cs typeface="Times New Roman" pitchFamily="18" charset="0"/>
              </a:rPr>
              <a:t>) ограждение 4-го класса защиты </a:t>
            </a:r>
            <a:r>
              <a:rPr lang="ru-RU" dirty="0" smtClean="0">
                <a:latin typeface="Times New Roman" pitchFamily="18" charset="0"/>
                <a:cs typeface="Times New Roman" pitchFamily="18" charset="0"/>
              </a:rPr>
              <a:t>(специальная степень защиты объекта (территории) от проникновения) - </a:t>
            </a:r>
            <a:r>
              <a:rPr lang="ru-RU" b="1" i="1" dirty="0" smtClean="0">
                <a:latin typeface="Times New Roman" pitchFamily="18" charset="0"/>
                <a:cs typeface="Times New Roman" pitchFamily="18" charset="0"/>
              </a:rPr>
              <a:t>монолитное железобетонное ограждение толщиной не менее 120 миллиметров, каменное или кирпичное ограждение толщиной не менее 380 миллиметров</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Высота ограждения не менее 2,5 метра</a:t>
            </a:r>
            <a:r>
              <a:rPr lang="ru-RU" dirty="0" smtClean="0">
                <a:latin typeface="Times New Roman" pitchFamily="18" charset="0"/>
                <a:cs typeface="Times New Roman" pitchFamily="18" charset="0"/>
              </a:rPr>
              <a:t>, а в районах с глубиной снежного покрова более 1 метра - не менее 3 метров с оборудованным дополнительным ограждением</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9144000" cy="6001643"/>
          </a:xfrm>
          <a:prstGeom prst="rect">
            <a:avLst/>
          </a:prstGeom>
        </p:spPr>
        <p:txBody>
          <a:bodyPr wrap="square">
            <a:spAutoFit/>
          </a:bodyPr>
          <a:lstStyle/>
          <a:p>
            <a:pPr indent="622300" algn="just"/>
            <a:r>
              <a:rPr lang="ru-RU" sz="2400" b="1" dirty="0" smtClean="0">
                <a:latin typeface="Times New Roman" pitchFamily="18" charset="0"/>
                <a:cs typeface="Times New Roman" pitchFamily="18" charset="0"/>
              </a:rPr>
              <a:t>Дополнительное </a:t>
            </a:r>
            <a:r>
              <a:rPr lang="ru-RU" sz="2400" b="1" dirty="0" smtClean="0">
                <a:latin typeface="Times New Roman" pitchFamily="18" charset="0"/>
                <a:cs typeface="Times New Roman" pitchFamily="18" charset="0"/>
              </a:rPr>
              <a:t>ограждение</a:t>
            </a:r>
            <a:r>
              <a:rPr lang="ru-RU" sz="2400"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устанавливается вверху и внизу основного ограждения и </a:t>
            </a:r>
            <a:r>
              <a:rPr lang="ru-RU" sz="2400" b="1" i="1" dirty="0" smtClean="0">
                <a:latin typeface="Times New Roman" pitchFamily="18" charset="0"/>
                <a:cs typeface="Times New Roman" pitchFamily="18" charset="0"/>
              </a:rPr>
              <a:t>предназначено для повышения сложности преодоления основного ограждения</a:t>
            </a:r>
            <a:r>
              <a:rPr lang="ru-RU" sz="2400" dirty="0" smtClean="0">
                <a:latin typeface="Times New Roman" pitchFamily="18" charset="0"/>
                <a:cs typeface="Times New Roman" pitchFamily="18" charset="0"/>
              </a:rPr>
              <a:t> методом перелаза или подкопа, а также увеличения высоты основного ограждения</a:t>
            </a:r>
            <a:r>
              <a:rPr lang="ru-RU"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indent="533400" algn="just"/>
            <a:r>
              <a:rPr lang="ru-RU" sz="2400" b="1" i="1" dirty="0" smtClean="0">
                <a:latin typeface="Times New Roman" pitchFamily="18" charset="0"/>
                <a:cs typeface="Times New Roman" pitchFamily="18" charset="0"/>
              </a:rPr>
              <a:t>Дополнительное верхнее ограждение</a:t>
            </a:r>
            <a:r>
              <a:rPr lang="ru-RU" sz="2400" dirty="0" smtClean="0">
                <a:latin typeface="Times New Roman" pitchFamily="18" charset="0"/>
                <a:cs typeface="Times New Roman" pitchFamily="18" charset="0"/>
              </a:rPr>
              <a:t> представляет собой </a:t>
            </a:r>
            <a:r>
              <a:rPr lang="ru-RU" sz="2400" dirty="0" err="1" smtClean="0">
                <a:latin typeface="Times New Roman" pitchFamily="18" charset="0"/>
                <a:cs typeface="Times New Roman" pitchFamily="18" charset="0"/>
              </a:rPr>
              <a:t>противоперелазный</a:t>
            </a:r>
            <a:r>
              <a:rPr lang="ru-RU" sz="2400" dirty="0" smtClean="0">
                <a:latin typeface="Times New Roman" pitchFamily="18" charset="0"/>
                <a:cs typeface="Times New Roman" pitchFamily="18" charset="0"/>
              </a:rPr>
              <a:t> козырек на основе изделий из спиральной или плоской армированной колючей ленты и </a:t>
            </a:r>
            <a:r>
              <a:rPr lang="ru-RU" sz="2400" b="1" i="1" dirty="0" smtClean="0">
                <a:latin typeface="Times New Roman" pitchFamily="18" charset="0"/>
                <a:cs typeface="Times New Roman" pitchFamily="18" charset="0"/>
              </a:rPr>
              <a:t>устанавливается на всех видах основного ограждения</a:t>
            </a:r>
            <a:r>
              <a:rPr lang="ru-RU" sz="2400" dirty="0" smtClean="0">
                <a:latin typeface="Times New Roman" pitchFamily="18" charset="0"/>
                <a:cs typeface="Times New Roman" pitchFamily="18" charset="0"/>
              </a:rPr>
              <a:t>, а также на крышах одноэтажных зданий, примыкающих к основному ограждению и являющихся составной частью периметра охраняемого участка</a:t>
            </a:r>
            <a:r>
              <a:rPr lang="ru-RU"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indent="533400" algn="just"/>
            <a:r>
              <a:rPr lang="ru-RU" sz="2400" b="1" i="1" dirty="0" smtClean="0">
                <a:latin typeface="Times New Roman" pitchFamily="18" charset="0"/>
                <a:cs typeface="Times New Roman" pitchFamily="18" charset="0"/>
              </a:rPr>
              <a:t>Дополнительное нижнее ограждение устанавливается </a:t>
            </a:r>
            <a:r>
              <a:rPr lang="ru-RU" sz="2400" dirty="0" smtClean="0">
                <a:latin typeface="Times New Roman" pitchFamily="18" charset="0"/>
                <a:cs typeface="Times New Roman" pitchFamily="18" charset="0"/>
              </a:rPr>
              <a:t>под основным ограждением </a:t>
            </a:r>
            <a:r>
              <a:rPr lang="ru-RU" sz="2400" b="1" i="1" dirty="0" smtClean="0">
                <a:latin typeface="Times New Roman" pitchFamily="18" charset="0"/>
                <a:cs typeface="Times New Roman" pitchFamily="18" charset="0"/>
              </a:rPr>
              <a:t>с заглублением в грунт не менее 0,5 метра. </a:t>
            </a:r>
          </a:p>
          <a:p>
            <a:pPr indent="533400" algn="just"/>
            <a:r>
              <a:rPr lang="ru-RU" sz="2400" dirty="0" smtClean="0">
                <a:latin typeface="Times New Roman" pitchFamily="18" charset="0"/>
                <a:cs typeface="Times New Roman" pitchFamily="18" charset="0"/>
              </a:rPr>
              <a:t>В </a:t>
            </a:r>
            <a:r>
              <a:rPr lang="ru-RU" sz="2400" dirty="0" smtClean="0">
                <a:latin typeface="Times New Roman" pitchFamily="18" charset="0"/>
                <a:cs typeface="Times New Roman" pitchFamily="18" charset="0"/>
              </a:rPr>
              <a:t>случае </a:t>
            </a:r>
            <a:r>
              <a:rPr lang="ru-RU" sz="2400" dirty="0" smtClean="0">
                <a:latin typeface="Times New Roman" pitchFamily="18" charset="0"/>
                <a:cs typeface="Times New Roman" pitchFamily="18" charset="0"/>
              </a:rPr>
              <a:t>размещения </a:t>
            </a:r>
            <a:r>
              <a:rPr lang="ru-RU" sz="2400" dirty="0" smtClean="0">
                <a:latin typeface="Times New Roman" pitchFamily="18" charset="0"/>
                <a:cs typeface="Times New Roman" pitchFamily="18" charset="0"/>
              </a:rPr>
              <a:t>основного ограждения на ленточном фундаменте функцию нижнего дополнительного ограждения выполняет сам железобетонный </a:t>
            </a:r>
            <a:r>
              <a:rPr lang="ru-RU" sz="2400" dirty="0" smtClean="0">
                <a:latin typeface="Times New Roman" pitchFamily="18" charset="0"/>
                <a:cs typeface="Times New Roman" pitchFamily="18" charset="0"/>
              </a:rPr>
              <a:t>фундамент.</a:t>
            </a:r>
            <a:endParaRPr lang="ru-RU"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5632311"/>
          </a:xfrm>
          <a:prstGeom prst="rect">
            <a:avLst/>
          </a:prstGeom>
        </p:spPr>
        <p:txBody>
          <a:bodyPr wrap="square">
            <a:spAutoFit/>
          </a:bodyPr>
          <a:lstStyle/>
          <a:p>
            <a:pPr indent="533400" algn="just"/>
            <a:r>
              <a:rPr lang="ru-RU" b="1" u="sng" dirty="0" smtClean="0">
                <a:latin typeface="Times New Roman" pitchFamily="18" charset="0"/>
                <a:cs typeface="Times New Roman" pitchFamily="18" charset="0"/>
              </a:rPr>
              <a:t>Предупредительное ограждение</a:t>
            </a:r>
            <a:r>
              <a:rPr lang="ru-RU" b="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предназначено для обозначения границы рубежа охраны</a:t>
            </a:r>
            <a:r>
              <a:rPr lang="ru-RU" dirty="0" smtClean="0">
                <a:latin typeface="Times New Roman" pitchFamily="18" charset="0"/>
                <a:cs typeface="Times New Roman" pitchFamily="18" charset="0"/>
              </a:rPr>
              <a:t> и </a:t>
            </a:r>
            <a:r>
              <a:rPr lang="ru-RU" b="1" i="1" dirty="0" smtClean="0">
                <a:latin typeface="Times New Roman" pitchFamily="18" charset="0"/>
                <a:cs typeface="Times New Roman" pitchFamily="18" charset="0"/>
              </a:rPr>
              <a:t>подразделяется на внешнее и </a:t>
            </a:r>
            <a:r>
              <a:rPr lang="ru-RU" b="1" i="1" dirty="0" smtClean="0">
                <a:latin typeface="Times New Roman" pitchFamily="18" charset="0"/>
                <a:cs typeface="Times New Roman" pitchFamily="18" charset="0"/>
              </a:rPr>
              <a:t>внутреннее</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Высота </a:t>
            </a:r>
            <a:r>
              <a:rPr lang="ru-RU" b="1" i="1" dirty="0" smtClean="0">
                <a:latin typeface="Times New Roman" pitchFamily="18" charset="0"/>
                <a:cs typeface="Times New Roman" pitchFamily="18" charset="0"/>
              </a:rPr>
              <a:t>предупредительного ограждения составляет не менее 1,5 метра, а в районах с глубиной снежного покрова более 1 метра - не менее 2 метров</a:t>
            </a:r>
            <a:r>
              <a:rPr lang="ru-RU" dirty="0" smtClean="0">
                <a:latin typeface="Times New Roman" pitchFamily="18" charset="0"/>
                <a:cs typeface="Times New Roman" pitchFamily="18" charset="0"/>
              </a:rPr>
              <a:t>.</a:t>
            </a:r>
          </a:p>
          <a:p>
            <a:pPr indent="533400" algn="just"/>
            <a:r>
              <a:rPr lang="ru-RU" dirty="0" smtClean="0">
                <a:latin typeface="Times New Roman" pitchFamily="18" charset="0"/>
                <a:cs typeface="Times New Roman" pitchFamily="18" charset="0"/>
              </a:rPr>
              <a:t>На предупредительном ограждении </a:t>
            </a:r>
            <a:r>
              <a:rPr lang="ru-RU" b="1" i="1" dirty="0" smtClean="0">
                <a:latin typeface="Times New Roman" pitchFamily="18" charset="0"/>
                <a:cs typeface="Times New Roman" pitchFamily="18" charset="0"/>
              </a:rPr>
              <a:t>через каждые 50 метров</a:t>
            </a:r>
            <a:r>
              <a:rPr lang="ru-RU" dirty="0" smtClean="0">
                <a:latin typeface="Times New Roman" pitchFamily="18" charset="0"/>
                <a:cs typeface="Times New Roman" pitchFamily="18" charset="0"/>
              </a:rPr>
              <a:t> размещаются таблички (</a:t>
            </a:r>
            <a:r>
              <a:rPr lang="ru-RU" b="1" i="1" dirty="0" smtClean="0">
                <a:latin typeface="Times New Roman" pitchFamily="18" charset="0"/>
                <a:cs typeface="Times New Roman" pitchFamily="18" charset="0"/>
              </a:rPr>
              <a:t>например, "Не подходить! Запретная зона", "Внимание! Охраняемая территория") </a:t>
            </a:r>
            <a:r>
              <a:rPr lang="ru-RU" dirty="0" smtClean="0">
                <a:latin typeface="Times New Roman" pitchFamily="18" charset="0"/>
                <a:cs typeface="Times New Roman" pitchFamily="18" charset="0"/>
              </a:rPr>
              <a:t>и другие указательные и предупредительные знаки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dirty="0" smtClean="0">
                <a:latin typeface="Times New Roman" pitchFamily="18" charset="0"/>
                <a:cs typeface="Times New Roman" pitchFamily="18" charset="0"/>
              </a:rPr>
              <a:t>При необходимости </a:t>
            </a:r>
            <a:r>
              <a:rPr lang="ru-RU" b="1" i="1" dirty="0" smtClean="0">
                <a:latin typeface="Times New Roman" pitchFamily="18" charset="0"/>
                <a:cs typeface="Times New Roman" pitchFamily="18" charset="0"/>
              </a:rPr>
              <a:t>между основным ограждением и внутренним предупредительным ограждением оборудуется </a:t>
            </a:r>
            <a:r>
              <a:rPr lang="ru-RU" b="1" i="1" u="sng" dirty="0" smtClean="0">
                <a:latin typeface="Times New Roman" pitchFamily="18" charset="0"/>
                <a:cs typeface="Times New Roman" pitchFamily="18" charset="0"/>
              </a:rPr>
              <a:t>запретная зона</a:t>
            </a:r>
            <a:r>
              <a:rPr lang="ru-RU" dirty="0" smtClean="0">
                <a:latin typeface="Times New Roman" pitchFamily="18" charset="0"/>
                <a:cs typeface="Times New Roman" pitchFamily="18" charset="0"/>
              </a:rPr>
              <a:t>, представляющая собой специально выделенную полосу местности, предназначенную для выполнения личным составом подразделения охраны служебных задач по защите объекта (территории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В запретной зоне не должно быть никаких строений и предметов</a:t>
            </a:r>
            <a:r>
              <a:rPr lang="ru-RU" dirty="0" smtClean="0">
                <a:latin typeface="Times New Roman" pitchFamily="18" charset="0"/>
                <a:cs typeface="Times New Roman" pitchFamily="18" charset="0"/>
              </a:rPr>
              <a:t>, затрудняющих применение системы охранной сигнализации и действия подразделения охраны. Запретная зона может быть использована для организации охраны объекта (территории) при помощи служебных собак. В этом случае предупредительное ограждение должно иметь высоту не менее 2,5 </a:t>
            </a:r>
            <a:r>
              <a:rPr lang="ru-RU" dirty="0" smtClean="0">
                <a:latin typeface="Times New Roman" pitchFamily="18" charset="0"/>
                <a:cs typeface="Times New Roman" pitchFamily="18" charset="0"/>
              </a:rPr>
              <a:t>метра. </a:t>
            </a:r>
            <a:r>
              <a:rPr lang="ru-RU" b="1" i="1" dirty="0" smtClean="0">
                <a:latin typeface="Times New Roman" pitchFamily="18" charset="0"/>
                <a:cs typeface="Times New Roman" pitchFamily="18" charset="0"/>
              </a:rPr>
              <a:t>Ширина </a:t>
            </a:r>
            <a:r>
              <a:rPr lang="ru-RU" b="1" i="1" dirty="0" smtClean="0">
                <a:latin typeface="Times New Roman" pitchFamily="18" charset="0"/>
                <a:cs typeface="Times New Roman" pitchFamily="18" charset="0"/>
              </a:rPr>
              <a:t>запретной зоны должна быть не менее 5 метров</a:t>
            </a:r>
            <a:r>
              <a:rPr lang="ru-RU" dirty="0" smtClean="0">
                <a:latin typeface="Times New Roman" pitchFamily="18" charset="0"/>
                <a:cs typeface="Times New Roman" pitchFamily="18" charset="0"/>
              </a:rPr>
              <a:t>, а при размещении в ней технических средств охраны должна превышать ширину их зоны </a:t>
            </a:r>
            <a:r>
              <a:rPr lang="ru-RU" dirty="0" smtClean="0">
                <a:latin typeface="Times New Roman" pitchFamily="18" charset="0"/>
                <a:cs typeface="Times New Roman" pitchFamily="18" charset="0"/>
              </a:rPr>
              <a:t>обнаружения. К </a:t>
            </a:r>
            <a:r>
              <a:rPr lang="ru-RU" dirty="0" smtClean="0">
                <a:latin typeface="Times New Roman" pitchFamily="18" charset="0"/>
                <a:cs typeface="Times New Roman" pitchFamily="18" charset="0"/>
              </a:rPr>
              <a:t>границе запретной зоны как с внешней, так и с внутренней стороны не должны примыкать здания, строения, сооружения, площади для складирования, а также лесонасаждения.</a:t>
            </a:r>
            <a:endParaRPr lang="ru-RU"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370975"/>
          </a:xfrm>
          <a:prstGeom prst="rect">
            <a:avLst/>
          </a:prstGeom>
        </p:spPr>
        <p:txBody>
          <a:bodyPr wrap="square">
            <a:spAutoFit/>
          </a:bodyPr>
          <a:lstStyle/>
          <a:p>
            <a:pPr indent="533400" algn="just"/>
            <a:r>
              <a:rPr lang="ru-RU" sz="1700" b="1" i="1" u="sng" dirty="0" smtClean="0">
                <a:latin typeface="Times New Roman" pitchFamily="18" charset="0"/>
                <a:cs typeface="Times New Roman" pitchFamily="18" charset="0"/>
              </a:rPr>
              <a:t>Минимально необходимый состав средств инженерно-технической </a:t>
            </a:r>
            <a:r>
              <a:rPr lang="ru-RU" sz="1700" b="1" i="1" u="sng" dirty="0" err="1" smtClean="0">
                <a:latin typeface="Times New Roman" pitchFamily="18" charset="0"/>
                <a:cs typeface="Times New Roman" pitchFamily="18" charset="0"/>
              </a:rPr>
              <a:t>укрепленности</a:t>
            </a:r>
            <a:r>
              <a:rPr lang="ru-RU" sz="1700" b="1" i="1" u="sng"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объектов (территорий) в зависимости от присвоенной объектам (территориям) категории </a:t>
            </a:r>
            <a:r>
              <a:rPr lang="ru-RU" sz="1700" b="1" i="1" dirty="0" smtClean="0">
                <a:latin typeface="Times New Roman" pitchFamily="18" charset="0"/>
                <a:cs typeface="Times New Roman" pitchFamily="18" charset="0"/>
              </a:rPr>
              <a:t>включает в себя:</a:t>
            </a:r>
          </a:p>
          <a:p>
            <a:pPr indent="533400" algn="just"/>
            <a:r>
              <a:rPr lang="ru-RU" sz="1700" dirty="0" smtClean="0">
                <a:latin typeface="Times New Roman" pitchFamily="18" charset="0"/>
                <a:cs typeface="Times New Roman" pitchFamily="18" charset="0"/>
              </a:rPr>
              <a:t>- ограждение периметра объекта (территории) 4-го класса защиты;</a:t>
            </a:r>
          </a:p>
          <a:p>
            <a:pPr indent="533400" algn="just"/>
            <a:r>
              <a:rPr lang="ru-RU" sz="1700" dirty="0" smtClean="0">
                <a:latin typeface="Times New Roman" pitchFamily="18" charset="0"/>
                <a:cs typeface="Times New Roman" pitchFamily="18" charset="0"/>
              </a:rPr>
              <a:t>- ворота, калитки 4-го класса защиты;</a:t>
            </a:r>
          </a:p>
          <a:p>
            <a:pPr indent="533400" algn="just"/>
            <a:r>
              <a:rPr lang="ru-RU" sz="1700" dirty="0" smtClean="0">
                <a:latin typeface="Times New Roman" pitchFamily="18" charset="0"/>
                <a:cs typeface="Times New Roman" pitchFamily="18" charset="0"/>
              </a:rPr>
              <a:t>- контрольно-пропускные пункты;</a:t>
            </a:r>
          </a:p>
          <a:p>
            <a:pPr indent="533400" algn="just"/>
            <a:r>
              <a:rPr lang="ru-RU" sz="1700" dirty="0" smtClean="0">
                <a:latin typeface="Times New Roman" pitchFamily="18" charset="0"/>
                <a:cs typeface="Times New Roman" pitchFamily="18" charset="0"/>
              </a:rPr>
              <a:t>- дверные конструкции 4-го класса защиты для наружных входных дверей;</a:t>
            </a:r>
          </a:p>
          <a:p>
            <a:pPr indent="533400" algn="just"/>
            <a:r>
              <a:rPr lang="ru-RU" sz="1700" dirty="0" smtClean="0">
                <a:latin typeface="Times New Roman" pitchFamily="18" charset="0"/>
                <a:cs typeface="Times New Roman" pitchFamily="18" charset="0"/>
              </a:rPr>
              <a:t>- дверные конструкции не ниже 2-го класса защиты для дверей в офисные и служебные кабинеты, в технические помещения, в которых не хранятся материальные ценности;</a:t>
            </a:r>
          </a:p>
          <a:p>
            <a:pPr indent="533400" algn="just"/>
            <a:r>
              <a:rPr lang="ru-RU" sz="1700" dirty="0" smtClean="0">
                <a:latin typeface="Times New Roman" pitchFamily="18" charset="0"/>
                <a:cs typeface="Times New Roman" pitchFamily="18" charset="0"/>
              </a:rPr>
              <a:t>- дверные конструкции 4-го класса защиты для дверей в специальные и режимные помещения, в комнаты для хранения оружия и кассы;</a:t>
            </a:r>
          </a:p>
          <a:p>
            <a:pPr indent="533400" algn="just"/>
            <a:r>
              <a:rPr lang="ru-RU" sz="1700" dirty="0" smtClean="0">
                <a:latin typeface="Times New Roman" pitchFamily="18" charset="0"/>
                <a:cs typeface="Times New Roman" pitchFamily="18" charset="0"/>
              </a:rPr>
              <a:t>- оконные </a:t>
            </a:r>
            <a:r>
              <a:rPr lang="ru-RU" sz="1700" dirty="0" smtClean="0">
                <a:latin typeface="Times New Roman" pitchFamily="18" charset="0"/>
                <a:cs typeface="Times New Roman" pitchFamily="18" charset="0"/>
              </a:rPr>
              <a:t>конструкции 4-го класса защиты для оконных проемов первого и подвального этажей, выходящих как на охраняемую, так и на неохраняемую </a:t>
            </a:r>
            <a:r>
              <a:rPr lang="ru-RU" sz="1700" dirty="0" smtClean="0">
                <a:latin typeface="Times New Roman" pitchFamily="18" charset="0"/>
                <a:cs typeface="Times New Roman" pitchFamily="18" charset="0"/>
              </a:rPr>
              <a:t>территорию;</a:t>
            </a:r>
          </a:p>
          <a:p>
            <a:pPr indent="533400" algn="just"/>
            <a:r>
              <a:rPr lang="ru-RU" sz="1700" dirty="0" smtClean="0">
                <a:latin typeface="Times New Roman" pitchFamily="18" charset="0"/>
                <a:cs typeface="Times New Roman" pitchFamily="18" charset="0"/>
              </a:rPr>
              <a:t>- оконные </a:t>
            </a:r>
            <a:r>
              <a:rPr lang="ru-RU" sz="1700" dirty="0" smtClean="0">
                <a:latin typeface="Times New Roman" pitchFamily="18" charset="0"/>
                <a:cs typeface="Times New Roman" pitchFamily="18" charset="0"/>
              </a:rPr>
              <a:t>конструкции не ниже 2-го класса защиты для оконных проемов второго этажа и выше, выходящих на охраняемую территорию;</a:t>
            </a:r>
          </a:p>
          <a:p>
            <a:pPr indent="533400" algn="just"/>
            <a:r>
              <a:rPr lang="ru-RU" sz="17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оконные </a:t>
            </a:r>
            <a:r>
              <a:rPr lang="ru-RU" sz="1700" dirty="0" smtClean="0">
                <a:latin typeface="Times New Roman" pitchFamily="18" charset="0"/>
                <a:cs typeface="Times New Roman" pitchFamily="18" charset="0"/>
              </a:rPr>
              <a:t>конструкции не ниже 3-го класса защиты для оконных проемов второго этажа и выше, выходящих на неохраняемую территорию, примыкающих к пожарным лестницам, балконам, карнизам;</a:t>
            </a:r>
          </a:p>
          <a:p>
            <a:pPr indent="533400" algn="just"/>
            <a:r>
              <a:rPr lang="ru-RU" sz="17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оконные </a:t>
            </a:r>
            <a:r>
              <a:rPr lang="ru-RU" sz="1700" dirty="0" smtClean="0">
                <a:latin typeface="Times New Roman" pitchFamily="18" charset="0"/>
                <a:cs typeface="Times New Roman" pitchFamily="18" charset="0"/>
              </a:rPr>
              <a:t>конструкции не ниже 2-го класса защиты для оконных проемов второго этажа и выше, выходящих на неохраняемую территорию, не примыкающих к пожарным лестницам, балконам, карнизам;</a:t>
            </a:r>
          </a:p>
          <a:p>
            <a:pPr indent="533400" algn="just"/>
            <a:r>
              <a:rPr lang="ru-RU" sz="17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оконные </a:t>
            </a:r>
            <a:r>
              <a:rPr lang="ru-RU" sz="1700" dirty="0" smtClean="0">
                <a:latin typeface="Times New Roman" pitchFamily="18" charset="0"/>
                <a:cs typeface="Times New Roman" pitchFamily="18" charset="0"/>
              </a:rPr>
              <a:t>конструкции 4-го класса защиты для оконных проемов специальных помещений;</a:t>
            </a:r>
          </a:p>
          <a:p>
            <a:pPr algn="just"/>
            <a:r>
              <a:rPr lang="ru-RU" sz="1700" dirty="0" err="1" smtClean="0">
                <a:latin typeface="Times New Roman" pitchFamily="18" charset="0"/>
                <a:cs typeface="Times New Roman" pitchFamily="18" charset="0"/>
              </a:rPr>
              <a:t>противотаранные</a:t>
            </a:r>
            <a:r>
              <a:rPr lang="ru-RU" sz="1700" dirty="0" smtClean="0">
                <a:latin typeface="Times New Roman" pitchFamily="18" charset="0"/>
                <a:cs typeface="Times New Roman" pitchFamily="18" charset="0"/>
              </a:rPr>
              <a:t> устройства (при наличии охраняемой территории</a:t>
            </a:r>
            <a:r>
              <a:rPr lang="ru-RU" sz="1700" dirty="0" smtClean="0">
                <a:latin typeface="Times New Roman" pitchFamily="18" charset="0"/>
                <a:cs typeface="Times New Roman" pitchFamily="18" charset="0"/>
              </a:rPr>
              <a:t>).</a:t>
            </a:r>
            <a:endParaRPr lang="ru-RU" sz="17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204864"/>
            <a:ext cx="9144000" cy="1200329"/>
          </a:xfrm>
          <a:prstGeom prst="rect">
            <a:avLst/>
          </a:prstGeom>
        </p:spPr>
        <p:txBody>
          <a:bodyPr wrap="square">
            <a:spAutoFit/>
          </a:bodyPr>
          <a:lstStyle/>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Технические средства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охраны </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объектов (территорий)</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33400" algn="just"/>
            <a:r>
              <a:rPr lang="ru-RU" sz="2000" b="1" u="sng" dirty="0" smtClean="0">
                <a:latin typeface="Times New Roman" pitchFamily="18" charset="0"/>
                <a:cs typeface="Times New Roman" pitchFamily="18" charset="0"/>
              </a:rPr>
              <a:t>Периметр объектов (территорий)</a:t>
            </a:r>
            <a:r>
              <a:rPr lang="ru-RU" sz="2000" b="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категории 1 оборудуется не менее чем 2 рубежами охранной сигнализации, объектов (территорий) категории 2 и 3 - не менее чем одним</a:t>
            </a:r>
            <a:r>
              <a:rPr lang="ru-RU" sz="2000" i="1" dirty="0" smtClean="0">
                <a:latin typeface="Times New Roman" pitchFamily="18" charset="0"/>
                <a:cs typeface="Times New Roman" pitchFamily="18" charset="0"/>
              </a:rPr>
              <a:t>.</a:t>
            </a:r>
          </a:p>
          <a:p>
            <a:pPr indent="533400" algn="just"/>
            <a:r>
              <a:rPr lang="ru-RU" sz="2000" b="1" i="1" dirty="0" smtClean="0">
                <a:latin typeface="Times New Roman" pitchFamily="18" charset="0"/>
                <a:cs typeface="Times New Roman" pitchFamily="18" charset="0"/>
              </a:rPr>
              <a:t>Технические средства охраны периметра </a:t>
            </a:r>
            <a:r>
              <a:rPr lang="ru-RU" sz="2000" dirty="0" smtClean="0">
                <a:latin typeface="Times New Roman" pitchFamily="18" charset="0"/>
                <a:cs typeface="Times New Roman" pitchFamily="18" charset="0"/>
              </a:rPr>
              <a:t>объектов (территорий) размещаются на ограждениях, зданиях, строениях, сооружениях, в зоне отторжения, на стенах, специальных столбах или стойках, обеспечивающих отсутствие колебаний и вибрации.</a:t>
            </a:r>
          </a:p>
          <a:p>
            <a:pPr indent="533400" algn="just"/>
            <a:r>
              <a:rPr lang="ru-RU" sz="2000" b="1" i="1" dirty="0" smtClean="0">
                <a:latin typeface="Times New Roman" pitchFamily="18" charset="0"/>
                <a:cs typeface="Times New Roman" pitchFamily="18" charset="0"/>
              </a:rPr>
              <a:t>Техническими средствами охраны</a:t>
            </a:r>
            <a:r>
              <a:rPr lang="ru-RU" sz="2000" dirty="0" smtClean="0">
                <a:latin typeface="Times New Roman" pitchFamily="18" charset="0"/>
                <a:cs typeface="Times New Roman" pitchFamily="18" charset="0"/>
              </a:rPr>
              <a:t> оборудуются помещения с постоянным или временным хранением материальных ценностей, а также все уязвимые места здания (окна, двери, люки, вентиляционные шахты, короба).</a:t>
            </a:r>
          </a:p>
          <a:p>
            <a:pPr indent="533400" algn="just"/>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Количество шлейфов</a:t>
            </a:r>
            <a:r>
              <a:rPr lang="ru-RU" sz="2000" dirty="0" smtClean="0">
                <a:latin typeface="Times New Roman" pitchFamily="18" charset="0"/>
                <a:cs typeface="Times New Roman" pitchFamily="18" charset="0"/>
              </a:rPr>
              <a:t> охранной сигнализации определяется тактикой охраны, размерами зданий, строений, сооружений, этажностью, количеством уязвимых мест, а также точностью определения места проникновения для быстрого реагирования на извещения о тревоге.</a:t>
            </a:r>
          </a:p>
          <a:p>
            <a:pPr indent="533400" algn="just"/>
            <a:r>
              <a:rPr lang="ru-RU" sz="2000" dirty="0" smtClean="0">
                <a:latin typeface="Times New Roman" pitchFamily="18" charset="0"/>
                <a:cs typeface="Times New Roman" pitchFamily="18" charset="0"/>
              </a:rPr>
              <a:t>В помещениях с круглосуточным нахождением персонала охранной сигнализацией оборудуются отдельные участки периметра помещения, а также сейфы и металлические шкафы для хранения ценностей и документов.</a:t>
            </a:r>
          </a:p>
          <a:p>
            <a:pPr indent="533400" algn="just"/>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Здания, строения, сооружения, расположенные на объектах (территориях) категории 1, оборудуются не менее чем 3 рубежами охранной сигнализации, здания, строения, сооружения, расположенные на объектах (территориях) категории 2 и 3, - не менее чем 2.</a:t>
            </a:r>
            <a:endParaRPr lang="ru-RU" sz="2000" b="1"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64" y="428604"/>
            <a:ext cx="8358278" cy="5909310"/>
          </a:xfrm>
          <a:prstGeom prst="rect">
            <a:avLst/>
          </a:prstGeom>
        </p:spPr>
        <p:txBody>
          <a:bodyPr wrap="square">
            <a:spAutoFit/>
          </a:bodyPr>
          <a:lstStyle/>
          <a:p>
            <a:pPr marL="342900" indent="-342900"/>
            <a:r>
              <a:rPr lang="ru-RU" b="1" dirty="0" smtClean="0">
                <a:latin typeface="Times New Roman" pitchFamily="18" charset="0"/>
                <a:cs typeface="Times New Roman" pitchFamily="18" charset="0"/>
              </a:rPr>
              <a:t>В приказе МЧС России № 329 от 8.07.2004 г.</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«Об утверждении критериев информации о ЧС»</a:t>
            </a:r>
          </a:p>
          <a:p>
            <a:pPr marL="342900" indent="-342900" algn="ctr"/>
            <a:endParaRPr lang="ru-RU" dirty="0" smtClean="0">
              <a:latin typeface="Times New Roman" pitchFamily="18" charset="0"/>
              <a:cs typeface="Times New Roman" pitchFamily="18" charset="0"/>
            </a:endParaRPr>
          </a:p>
          <a:p>
            <a:pPr marL="342900" indent="-342900"/>
            <a:r>
              <a:rPr lang="ru-RU" b="1" dirty="0" smtClean="0">
                <a:latin typeface="Times New Roman" pitchFamily="18" charset="0"/>
                <a:cs typeface="Times New Roman" pitchFamily="18" charset="0"/>
              </a:rPr>
              <a:t>ЧРЕЗВЫЧАЙНЫЕ СИТУАЦИИ</a:t>
            </a:r>
            <a:r>
              <a:rPr lang="ru-RU" dirty="0" smtClean="0">
                <a:latin typeface="Times New Roman" pitchFamily="18" charset="0"/>
                <a:cs typeface="Times New Roman" pitchFamily="18" charset="0"/>
              </a:rPr>
              <a:t>  подразделяются на:</a:t>
            </a:r>
          </a:p>
          <a:p>
            <a:pPr marL="342900" indent="-342900">
              <a:buFontTx/>
              <a:buChar char="-"/>
            </a:pPr>
            <a:r>
              <a:rPr lang="ru-RU" dirty="0" smtClean="0">
                <a:latin typeface="Times New Roman" pitchFamily="18" charset="0"/>
                <a:cs typeface="Times New Roman" pitchFamily="18" charset="0"/>
              </a:rPr>
              <a:t>техногенные ЧС, </a:t>
            </a:r>
          </a:p>
          <a:p>
            <a:pPr marL="342900" indent="-342900">
              <a:buFontTx/>
              <a:buChar char="-"/>
            </a:pPr>
            <a:r>
              <a:rPr lang="ru-RU" dirty="0" smtClean="0">
                <a:latin typeface="Times New Roman" pitchFamily="18" charset="0"/>
                <a:cs typeface="Times New Roman" pitchFamily="18" charset="0"/>
              </a:rPr>
              <a:t>природные ЧС, </a:t>
            </a:r>
          </a:p>
          <a:p>
            <a:pPr marL="342900" indent="-342900">
              <a:buFontTx/>
              <a:buChar char="-"/>
            </a:pPr>
            <a:r>
              <a:rPr lang="ru-RU" dirty="0" smtClean="0">
                <a:latin typeface="Times New Roman" pitchFamily="18" charset="0"/>
                <a:cs typeface="Times New Roman" pitchFamily="18" charset="0"/>
              </a:rPr>
              <a:t>биолого-социальные ЧС</a:t>
            </a:r>
          </a:p>
          <a:p>
            <a:pPr marL="342900" indent="-342900">
              <a:buFontTx/>
              <a:buChar char="-"/>
            </a:pPr>
            <a:r>
              <a:rPr lang="ru-RU" dirty="0" smtClean="0">
                <a:latin typeface="Times New Roman" pitchFamily="18" charset="0"/>
                <a:cs typeface="Times New Roman" pitchFamily="18" charset="0"/>
              </a:rPr>
              <a:t>крупные террористические  акты.</a:t>
            </a:r>
          </a:p>
          <a:p>
            <a:pPr marL="342900" indent="-342900"/>
            <a:endParaRPr lang="ru-RU" dirty="0" smtClean="0">
              <a:latin typeface="Times New Roman" pitchFamily="18" charset="0"/>
              <a:cs typeface="Times New Roman" pitchFamily="18" charset="0"/>
            </a:endParaRPr>
          </a:p>
          <a:p>
            <a:pPr marL="342900" indent="-342900"/>
            <a:r>
              <a:rPr lang="ru-RU" b="1" dirty="0" smtClean="0">
                <a:latin typeface="Times New Roman" pitchFamily="18" charset="0"/>
                <a:cs typeface="Times New Roman" pitchFamily="18" charset="0"/>
              </a:rPr>
              <a:t>К основным критериям ЧС относятся:</a:t>
            </a:r>
          </a:p>
          <a:p>
            <a:pPr marL="342900" indent="-342900" algn="just"/>
            <a:r>
              <a:rPr lang="ru-RU" dirty="0" smtClean="0">
                <a:latin typeface="Times New Roman" pitchFamily="18" charset="0"/>
                <a:cs typeface="Times New Roman" pitchFamily="18" charset="0"/>
              </a:rPr>
              <a:t> - количество погибших – 2 чел., </a:t>
            </a:r>
          </a:p>
          <a:p>
            <a:pPr marL="342900" indent="-342900" algn="just"/>
            <a:r>
              <a:rPr lang="ru-RU" dirty="0" smtClean="0">
                <a:latin typeface="Times New Roman" pitchFamily="18" charset="0"/>
                <a:cs typeface="Times New Roman" pitchFamily="18" charset="0"/>
              </a:rPr>
              <a:t> - количество госпитализированных – 4 чел.</a:t>
            </a:r>
          </a:p>
          <a:p>
            <a:pPr marL="342900" indent="-342900" algn="just"/>
            <a:r>
              <a:rPr lang="ru-RU" dirty="0" smtClean="0">
                <a:latin typeface="Times New Roman" pitchFamily="18" charset="0"/>
                <a:cs typeface="Times New Roman" pitchFamily="18" charset="0"/>
              </a:rPr>
              <a:t> - прямой ущерб: для граждан – 100 МРОТ, организаций – 500 МРОТ.</a:t>
            </a:r>
          </a:p>
          <a:p>
            <a:pPr marL="342900" indent="-342900" algn="just"/>
            <a:r>
              <a:rPr lang="ru-RU" dirty="0" smtClean="0">
                <a:latin typeface="Times New Roman" pitchFamily="18" charset="0"/>
                <a:cs typeface="Times New Roman" pitchFamily="18" charset="0"/>
              </a:rPr>
              <a:t> - разрушение почвенного покрова на площади – 10 га и более.</a:t>
            </a:r>
          </a:p>
          <a:p>
            <a:pPr marL="342900" indent="-342900" algn="just"/>
            <a:r>
              <a:rPr lang="ru-RU" dirty="0" smtClean="0">
                <a:latin typeface="Times New Roman" pitchFamily="18" charset="0"/>
                <a:cs typeface="Times New Roman" pitchFamily="18" charset="0"/>
              </a:rPr>
              <a:t> - гибель посевов сельскохозяйственных культур или природной растительности единовременно на площади 100 га и более.</a:t>
            </a:r>
          </a:p>
          <a:p>
            <a:pPr marL="342900" indent="-342900"/>
            <a:endParaRPr lang="ru-RU" b="1" dirty="0" smtClean="0">
              <a:latin typeface="Times New Roman" pitchFamily="18" charset="0"/>
              <a:cs typeface="Times New Roman" pitchFamily="18" charset="0"/>
            </a:endParaRPr>
          </a:p>
          <a:p>
            <a:pPr marL="342900" indent="-342900"/>
            <a:r>
              <a:rPr lang="ru-RU" b="1" dirty="0" smtClean="0">
                <a:latin typeface="Times New Roman" pitchFamily="18" charset="0"/>
                <a:cs typeface="Times New Roman" pitchFamily="18" charset="0"/>
              </a:rPr>
              <a:t>Критериями крупных террористических актов </a:t>
            </a:r>
            <a:r>
              <a:rPr lang="ru-RU" dirty="0" smtClean="0">
                <a:latin typeface="Times New Roman" pitchFamily="18" charset="0"/>
                <a:cs typeface="Times New Roman" pitchFamily="18" charset="0"/>
              </a:rPr>
              <a:t>являются:</a:t>
            </a:r>
          </a:p>
          <a:p>
            <a:pPr marL="342900" indent="-342900"/>
            <a:r>
              <a:rPr lang="ru-RU" dirty="0" smtClean="0">
                <a:latin typeface="Times New Roman" pitchFamily="18" charset="0"/>
                <a:cs typeface="Times New Roman" pitchFamily="18" charset="0"/>
              </a:rPr>
              <a:t> - число погибших – 5 человек и более,</a:t>
            </a:r>
          </a:p>
          <a:p>
            <a:pPr marL="342900" indent="-342900"/>
            <a:r>
              <a:rPr lang="ru-RU" b="1" dirty="0" smtClean="0">
                <a:latin typeface="Times New Roman" pitchFamily="18" charset="0"/>
                <a:cs typeface="Times New Roman" pitchFamily="18" charset="0"/>
              </a:rPr>
              <a:t> - </a:t>
            </a:r>
            <a:r>
              <a:rPr lang="ru-RU" dirty="0" smtClean="0">
                <a:latin typeface="Times New Roman" pitchFamily="18" charset="0"/>
                <a:cs typeface="Times New Roman" pitchFamily="18" charset="0"/>
              </a:rPr>
              <a:t>число госпитализированных – 10 и человек и более, </a:t>
            </a:r>
          </a:p>
          <a:p>
            <a:pPr marL="342900" indent="-342900"/>
            <a:r>
              <a:rPr lang="ru-RU" dirty="0" smtClean="0">
                <a:latin typeface="Times New Roman" pitchFamily="18" charset="0"/>
                <a:cs typeface="Times New Roman" pitchFamily="18" charset="0"/>
              </a:rPr>
              <a:t> - прямой материальный ущерб  - свыше 1 тысячи МРОТ.</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632311"/>
          </a:xfrm>
          <a:prstGeom prst="rect">
            <a:avLst/>
          </a:prstGeom>
        </p:spPr>
        <p:txBody>
          <a:bodyPr wrap="square">
            <a:spAutoFit/>
          </a:bodyPr>
          <a:lstStyle/>
          <a:p>
            <a:pPr indent="533400" algn="just"/>
            <a:r>
              <a:rPr lang="ru-RU" b="1" i="1" dirty="0" smtClean="0">
                <a:latin typeface="Times New Roman" pitchFamily="18" charset="0"/>
                <a:cs typeface="Times New Roman" pitchFamily="18" charset="0"/>
              </a:rPr>
              <a:t>Система охранной сигнализации</a:t>
            </a:r>
            <a:r>
              <a:rPr lang="ru-RU" dirty="0" smtClean="0">
                <a:latin typeface="Times New Roman" pitchFamily="18" charset="0"/>
                <a:cs typeface="Times New Roman" pitchFamily="18" charset="0"/>
              </a:rPr>
              <a:t> должна обеспечивать автоматический переход на электропитание от автономного источника. Длительность работы системы охранной сигнализации от автономного источника электропитания должна составлять не менее 24 часов в дежурном режиме и не менее 3 часов в режиме "Тревога". При переходе на резервное электропитание должны выдаваться соответствующие сигналы в звуковой и световой формах</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indent="533400" algn="just"/>
            <a:r>
              <a:rPr lang="ru-RU" dirty="0" smtClean="0">
                <a:latin typeface="Times New Roman" pitchFamily="18" charset="0"/>
                <a:cs typeface="Times New Roman" pitchFamily="18" charset="0"/>
              </a:rPr>
              <a:t> Для передачи тревожных извещений </a:t>
            </a:r>
            <a:r>
              <a:rPr lang="ru-RU" b="1" i="1" dirty="0" smtClean="0">
                <a:latin typeface="Times New Roman" pitchFamily="18" charset="0"/>
                <a:cs typeface="Times New Roman" pitchFamily="18" charset="0"/>
              </a:rPr>
              <a:t>объект (территория) оборудуется устройствами тревожной сигнализации</a:t>
            </a:r>
            <a:r>
              <a:rPr lang="ru-RU" dirty="0" smtClean="0">
                <a:latin typeface="Times New Roman" pitchFamily="18" charset="0"/>
                <a:cs typeface="Times New Roman" pitchFamily="18" charset="0"/>
              </a:rPr>
              <a:t> (механическими кнопками, </a:t>
            </a:r>
            <a:r>
              <a:rPr lang="ru-RU" dirty="0" err="1" smtClean="0">
                <a:latin typeface="Times New Roman" pitchFamily="18" charset="0"/>
                <a:cs typeface="Times New Roman" pitchFamily="18" charset="0"/>
              </a:rPr>
              <a:t>радиокнопками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радиобрелоками</a:t>
            </a:r>
            <a:r>
              <a:rPr lang="ru-RU" dirty="0" smtClean="0">
                <a:latin typeface="Times New Roman" pitchFamily="18" charset="0"/>
                <a:cs typeface="Times New Roman" pitchFamily="18" charset="0"/>
              </a:rPr>
              <a:t>, педалями). Ручные и ножные устройства тревожной сигнализации устанавливаются скрытно</a:t>
            </a:r>
            <a:r>
              <a:rPr lang="ru-RU" dirty="0" smtClean="0">
                <a:latin typeface="Times New Roman" pitchFamily="18" charset="0"/>
                <a:cs typeface="Times New Roman" pitchFamily="18" charset="0"/>
              </a:rPr>
              <a:t>.</a:t>
            </a:r>
            <a:r>
              <a:rPr lang="ru-RU" i="1" dirty="0" smtClean="0">
                <a:latin typeface="Times New Roman" pitchFamily="18" charset="0"/>
                <a:cs typeface="Times New Roman" pitchFamily="18" charset="0"/>
              </a:rPr>
              <a:t> </a:t>
            </a:r>
            <a:endParaRPr lang="ru-RU" i="1"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Преграждающие </a:t>
            </a:r>
            <a:r>
              <a:rPr lang="ru-RU" b="1" i="1" dirty="0" smtClean="0">
                <a:latin typeface="Times New Roman" pitchFamily="18" charset="0"/>
                <a:cs typeface="Times New Roman" pitchFamily="18" charset="0"/>
              </a:rPr>
              <a:t>устройств</a:t>
            </a:r>
            <a:r>
              <a:rPr lang="ru-RU" i="1"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 системы контроля и управления доступом должны иметь:</a:t>
            </a:r>
          </a:p>
          <a:p>
            <a:pPr indent="533400" algn="just"/>
            <a:r>
              <a:rPr lang="ru-RU" dirty="0" smtClean="0">
                <a:latin typeface="Times New Roman" pitchFamily="18" charset="0"/>
                <a:cs typeface="Times New Roman" pitchFamily="18" charset="0"/>
              </a:rPr>
              <a:t>а) защиту от прохода через них одновременно 2 или более человек;</a:t>
            </a:r>
          </a:p>
          <a:p>
            <a:pPr indent="533400" algn="just"/>
            <a:r>
              <a:rPr lang="ru-RU" dirty="0" smtClean="0">
                <a:latin typeface="Times New Roman" pitchFamily="18" charset="0"/>
                <a:cs typeface="Times New Roman" pitchFamily="18" charset="0"/>
              </a:rPr>
              <a:t>б) возможность механического аварийного открывания в случае пропадания электропитания или возникновения чрезвычайных ситуаций.</a:t>
            </a:r>
          </a:p>
          <a:p>
            <a:pPr indent="533400" algn="just"/>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Система аварийного открывания преграждающих устройств</a:t>
            </a:r>
            <a:r>
              <a:rPr lang="ru-RU" dirty="0" smtClean="0">
                <a:latin typeface="Times New Roman" pitchFamily="18" charset="0"/>
                <a:cs typeface="Times New Roman" pitchFamily="18" charset="0"/>
              </a:rPr>
              <a:t> системы контроля и управления доступом должна быть защищена от возможности использования ее для несанкционированного проникновения.</a:t>
            </a:r>
          </a:p>
          <a:p>
            <a:pPr indent="533400" algn="just"/>
            <a:r>
              <a:rPr lang="ru-RU" b="1" i="1" dirty="0" smtClean="0">
                <a:latin typeface="Times New Roman" pitchFamily="18" charset="0"/>
                <a:cs typeface="Times New Roman" pitchFamily="18" charset="0"/>
              </a:rPr>
              <a:t>Считывающие устройства </a:t>
            </a:r>
            <a:r>
              <a:rPr lang="ru-RU" dirty="0" smtClean="0">
                <a:latin typeface="Times New Roman" pitchFamily="18" charset="0"/>
                <a:cs typeface="Times New Roman" pitchFamily="18" charset="0"/>
              </a:rPr>
              <a:t>защищаются от манипулирования путем перебора или подбора идентификационных признаков</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indent="533400" algn="just"/>
            <a:r>
              <a:rPr lang="ru-RU" sz="2000" b="1" u="sng" dirty="0" smtClean="0">
                <a:latin typeface="Times New Roman" pitchFamily="18" charset="0"/>
                <a:cs typeface="Times New Roman" pitchFamily="18" charset="0"/>
              </a:rPr>
              <a:t>Системы досмотра</a:t>
            </a:r>
            <a:r>
              <a:rPr lang="ru-RU" sz="2000" b="1" dirty="0" smtClean="0">
                <a:latin typeface="Times New Roman" pitchFamily="18" charset="0"/>
                <a:cs typeface="Times New Roman" pitchFamily="18" charset="0"/>
              </a:rPr>
              <a:t> должны обеспечивать</a:t>
            </a:r>
            <a:r>
              <a:rPr lang="ru-RU" sz="2000" b="1" dirty="0" smtClean="0">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а) </a:t>
            </a:r>
            <a:r>
              <a:rPr lang="ru-RU" sz="2000" b="1" i="1" dirty="0" smtClean="0">
                <a:latin typeface="Times New Roman" pitchFamily="18" charset="0"/>
                <a:cs typeface="Times New Roman" pitchFamily="18" charset="0"/>
              </a:rPr>
              <a:t>надежное обнаружение</a:t>
            </a:r>
            <a:r>
              <a:rPr lang="ru-RU" sz="2000" dirty="0" smtClean="0">
                <a:latin typeface="Times New Roman" pitchFamily="18" charset="0"/>
                <a:cs typeface="Times New Roman" pitchFamily="18" charset="0"/>
              </a:rPr>
              <a:t> объектов поиска</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б) </a:t>
            </a:r>
            <a:r>
              <a:rPr lang="ru-RU" sz="2000" b="1" i="1" dirty="0" smtClean="0">
                <a:latin typeface="Times New Roman" pitchFamily="18" charset="0"/>
                <a:cs typeface="Times New Roman" pitchFamily="18" charset="0"/>
              </a:rPr>
              <a:t>помехозащищенность</a:t>
            </a:r>
            <a:r>
              <a:rPr lang="ru-RU" sz="2000" dirty="0" smtClean="0">
                <a:latin typeface="Times New Roman" pitchFamily="18" charset="0"/>
                <a:cs typeface="Times New Roman" pitchFamily="18" charset="0"/>
              </a:rPr>
              <a:t> от внешних источников электромагнитных излучений</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в) </a:t>
            </a:r>
            <a:r>
              <a:rPr lang="ru-RU" sz="2000" b="1" i="1" dirty="0" smtClean="0">
                <a:latin typeface="Times New Roman" pitchFamily="18" charset="0"/>
                <a:cs typeface="Times New Roman" pitchFamily="18" charset="0"/>
              </a:rPr>
              <a:t>эффективную биологическую защиту</a:t>
            </a:r>
            <a:r>
              <a:rPr lang="ru-RU" sz="2000" dirty="0" smtClean="0">
                <a:latin typeface="Times New Roman" pitchFamily="18" charset="0"/>
                <a:cs typeface="Times New Roman" pitchFamily="18" charset="0"/>
              </a:rPr>
              <a:t>, допускающую нахождение оператора в непосредственной близости от рентгеновского аппарата</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г) </a:t>
            </a:r>
            <a:r>
              <a:rPr lang="ru-RU" sz="2000" b="1" i="1" dirty="0" smtClean="0">
                <a:latin typeface="Times New Roman" pitchFamily="18" charset="0"/>
                <a:cs typeface="Times New Roman" pitchFamily="18" charset="0"/>
              </a:rPr>
              <a:t>специальное конструктивное решение</a:t>
            </a:r>
            <a:r>
              <a:rPr lang="ru-RU" sz="2000" dirty="0" smtClean="0">
                <a:latin typeface="Times New Roman" pitchFamily="18" charset="0"/>
                <a:cs typeface="Times New Roman" pitchFamily="18" charset="0"/>
              </a:rPr>
              <a:t>, исключающее действие комплекса на компьютеры и средства связи</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err="1" smtClean="0">
                <a:latin typeface="Times New Roman" pitchFamily="18" charset="0"/>
                <a:cs typeface="Times New Roman" pitchFamily="18" charset="0"/>
              </a:rPr>
              <a:t>д</a:t>
            </a:r>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безопасность воздействия</a:t>
            </a:r>
            <a:r>
              <a:rPr lang="ru-RU" sz="2000" dirty="0" smtClean="0">
                <a:latin typeface="Times New Roman" pitchFamily="18" charset="0"/>
                <a:cs typeface="Times New Roman" pitchFamily="18" charset="0"/>
              </a:rPr>
              <a:t> на человека и окружающую среду</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е) </a:t>
            </a:r>
            <a:r>
              <a:rPr lang="ru-RU" sz="2000" b="1" i="1" dirty="0" smtClean="0">
                <a:latin typeface="Times New Roman" pitchFamily="18" charset="0"/>
                <a:cs typeface="Times New Roman" pitchFamily="18" charset="0"/>
              </a:rPr>
              <a:t>возможность интеграции</a:t>
            </a:r>
            <a:r>
              <a:rPr lang="ru-RU" sz="2000" dirty="0" smtClean="0">
                <a:latin typeface="Times New Roman" pitchFamily="18" charset="0"/>
                <a:cs typeface="Times New Roman" pitchFamily="18" charset="0"/>
              </a:rPr>
              <a:t> с системами охранной сигнализации, контроля и управления доступом, охранного телевидения</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ж) экологическую </a:t>
            </a:r>
            <a:r>
              <a:rPr lang="ru-RU" sz="2000" b="1" i="1" dirty="0" smtClean="0">
                <a:latin typeface="Times New Roman" pitchFamily="18" charset="0"/>
                <a:cs typeface="Times New Roman" pitchFamily="18" charset="0"/>
              </a:rPr>
              <a:t>безопасность</a:t>
            </a:r>
            <a:r>
              <a:rPr lang="ru-RU" sz="2000" dirty="0" smtClean="0">
                <a:latin typeface="Times New Roman" pitchFamily="18" charset="0"/>
                <a:cs typeface="Times New Roman" pitchFamily="18" charset="0"/>
              </a:rPr>
              <a:t> и электромагнитную </a:t>
            </a:r>
            <a:r>
              <a:rPr lang="ru-RU" sz="2000" b="1" i="1" dirty="0" smtClean="0">
                <a:latin typeface="Times New Roman" pitchFamily="18" charset="0"/>
                <a:cs typeface="Times New Roman" pitchFamily="18" charset="0"/>
              </a:rPr>
              <a:t>совместимость</a:t>
            </a:r>
            <a:r>
              <a:rPr lang="ru-RU" sz="2000" dirty="0" smtClean="0">
                <a:latin typeface="Times New Roman" pitchFamily="18" charset="0"/>
                <a:cs typeface="Times New Roman" pitchFamily="18" charset="0"/>
              </a:rPr>
              <a:t>.</a:t>
            </a:r>
            <a:r>
              <a:rPr lang="ru-RU" sz="2000" u="sng" dirty="0" smtClean="0">
                <a:latin typeface="Times New Roman" pitchFamily="18" charset="0"/>
                <a:cs typeface="Times New Roman" pitchFamily="18" charset="0"/>
              </a:rPr>
              <a:t> </a:t>
            </a:r>
            <a:endParaRPr lang="ru-RU" sz="2000" u="sng" dirty="0" smtClean="0">
              <a:latin typeface="Times New Roman" pitchFamily="18" charset="0"/>
              <a:cs typeface="Times New Roman" pitchFamily="18" charset="0"/>
            </a:endParaRPr>
          </a:p>
          <a:p>
            <a:pPr indent="533400" algn="just"/>
            <a:r>
              <a:rPr lang="ru-RU" sz="2000" b="1" u="sng" dirty="0" smtClean="0">
                <a:latin typeface="Times New Roman" pitchFamily="18" charset="0"/>
                <a:cs typeface="Times New Roman" pitchFamily="18" charset="0"/>
              </a:rPr>
              <a:t>Система </a:t>
            </a:r>
            <a:r>
              <a:rPr lang="ru-RU" sz="2000" b="1" u="sng" dirty="0" smtClean="0">
                <a:latin typeface="Times New Roman" pitchFamily="18" charset="0"/>
                <a:cs typeface="Times New Roman" pitchFamily="18" charset="0"/>
              </a:rPr>
              <a:t>оповещения </a:t>
            </a:r>
            <a:r>
              <a:rPr lang="ru-RU" sz="2000" b="1" dirty="0" smtClean="0">
                <a:latin typeface="Times New Roman" pitchFamily="18" charset="0"/>
                <a:cs typeface="Times New Roman" pitchFamily="18" charset="0"/>
              </a:rPr>
              <a:t>должна обеспечивать:</a:t>
            </a:r>
          </a:p>
          <a:p>
            <a:pPr indent="533400" algn="just"/>
            <a:r>
              <a:rPr lang="ru-RU" sz="2000" dirty="0" smtClean="0">
                <a:latin typeface="Times New Roman" pitchFamily="18" charset="0"/>
                <a:cs typeface="Times New Roman" pitchFamily="18" charset="0"/>
              </a:rPr>
              <a:t>а) </a:t>
            </a:r>
            <a:r>
              <a:rPr lang="ru-RU" sz="2000" b="1" i="1" dirty="0" smtClean="0">
                <a:latin typeface="Times New Roman" pitchFamily="18" charset="0"/>
                <a:cs typeface="Times New Roman" pitchFamily="18" charset="0"/>
              </a:rPr>
              <a:t>подачу звуковых и (или) световых сигналов</a:t>
            </a:r>
            <a:r>
              <a:rPr lang="ru-RU" sz="2000" dirty="0" smtClean="0">
                <a:latin typeface="Times New Roman" pitchFamily="18" charset="0"/>
                <a:cs typeface="Times New Roman" pitchFamily="18" charset="0"/>
              </a:rPr>
              <a:t> в здания, помещения, на участки объекта (территории) с постоянным или временным пребыванием людей;</a:t>
            </a:r>
          </a:p>
          <a:p>
            <a:pPr indent="533400" algn="just"/>
            <a:r>
              <a:rPr lang="ru-RU" sz="2000" dirty="0" smtClean="0">
                <a:latin typeface="Times New Roman" pitchFamily="18" charset="0"/>
                <a:cs typeface="Times New Roman" pitchFamily="18" charset="0"/>
              </a:rPr>
              <a:t>б) </a:t>
            </a:r>
            <a:r>
              <a:rPr lang="ru-RU" sz="2000" b="1" i="1" dirty="0" smtClean="0">
                <a:latin typeface="Times New Roman" pitchFamily="18" charset="0"/>
                <a:cs typeface="Times New Roman" pitchFamily="18" charset="0"/>
              </a:rPr>
              <a:t>трансляцию речевой информации</a:t>
            </a:r>
            <a:r>
              <a:rPr lang="ru-RU" sz="2000" dirty="0" smtClean="0">
                <a:latin typeface="Times New Roman" pitchFamily="18" charset="0"/>
                <a:cs typeface="Times New Roman" pitchFamily="18" charset="0"/>
              </a:rPr>
              <a:t> о характере опасности, необходимости и путях эвакуации, других действиях, направленных на обеспечение безопасности людей;</a:t>
            </a:r>
          </a:p>
          <a:p>
            <a:pPr indent="533400" algn="just"/>
            <a:r>
              <a:rPr lang="ru-RU" sz="2000" dirty="0" smtClean="0">
                <a:latin typeface="Times New Roman" pitchFamily="18" charset="0"/>
                <a:cs typeface="Times New Roman" pitchFamily="18" charset="0"/>
              </a:rPr>
              <a:t>в) </a:t>
            </a:r>
            <a:r>
              <a:rPr lang="ru-RU" sz="2000" b="1" i="1" dirty="0" smtClean="0">
                <a:latin typeface="Times New Roman" pitchFamily="18" charset="0"/>
                <a:cs typeface="Times New Roman" pitchFamily="18" charset="0"/>
              </a:rPr>
              <a:t>возможность выдачи речевых сообщений</a:t>
            </a:r>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в автоматическом режиме и в ручном режиме </a:t>
            </a:r>
            <a:r>
              <a:rPr lang="ru-RU" sz="2000" dirty="0" smtClean="0">
                <a:latin typeface="Times New Roman" pitchFamily="18" charset="0"/>
                <a:cs typeface="Times New Roman" pitchFamily="18" charset="0"/>
              </a:rPr>
              <a:t>через микрофон;</a:t>
            </a:r>
          </a:p>
          <a:p>
            <a:pPr indent="533400" algn="just"/>
            <a:r>
              <a:rPr lang="ru-RU" sz="2000" dirty="0" smtClean="0">
                <a:latin typeface="Times New Roman" pitchFamily="18" charset="0"/>
                <a:cs typeface="Times New Roman" pitchFamily="18" charset="0"/>
              </a:rPr>
              <a:t>г) </a:t>
            </a:r>
            <a:r>
              <a:rPr lang="ru-RU" sz="2000" b="1" i="1" dirty="0" smtClean="0">
                <a:latin typeface="Times New Roman" pitchFamily="18" charset="0"/>
                <a:cs typeface="Times New Roman" pitchFamily="18" charset="0"/>
              </a:rPr>
              <a:t>автоматический переход на электропитание от резервного источника</a:t>
            </a:r>
            <a:r>
              <a:rPr lang="ru-RU" sz="2000" b="1" i="1"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40088"/>
          </a:xfrm>
          <a:prstGeom prst="rect">
            <a:avLst/>
          </a:prstGeom>
        </p:spPr>
        <p:txBody>
          <a:bodyPr wrap="square">
            <a:spAutoFit/>
          </a:bodyPr>
          <a:lstStyle/>
          <a:p>
            <a:pPr indent="533400" algn="just"/>
            <a:r>
              <a:rPr lang="ru-RU" sz="2000" b="1" u="sng" dirty="0" smtClean="0">
                <a:latin typeface="Times New Roman" pitchFamily="18" charset="0"/>
                <a:cs typeface="Times New Roman" pitchFamily="18" charset="0"/>
              </a:rPr>
              <a:t>Стационарные и мобильные средства радиационного контроля</a:t>
            </a:r>
            <a:r>
              <a:rPr lang="ru-RU" sz="2000" b="1" dirty="0" smtClean="0">
                <a:latin typeface="Times New Roman" pitchFamily="18" charset="0"/>
                <a:cs typeface="Times New Roman" pitchFamily="18" charset="0"/>
              </a:rPr>
              <a:t> должны обеспечивать</a:t>
            </a:r>
            <a:r>
              <a:rPr lang="ru-RU" sz="2000" dirty="0" smtClean="0">
                <a:latin typeface="Times New Roman" pitchFamily="18" charset="0"/>
                <a:cs typeface="Times New Roman" pitchFamily="18" charset="0"/>
              </a:rPr>
              <a:t> выявление предметов и лиц с повышенным радиационным фоном.</a:t>
            </a:r>
          </a:p>
          <a:p>
            <a:pPr indent="533400" algn="just"/>
            <a:r>
              <a:rPr lang="ru-RU" sz="2000" b="1" u="sng" dirty="0" smtClean="0">
                <a:latin typeface="Times New Roman" pitchFamily="18" charset="0"/>
                <a:cs typeface="Times New Roman" pitchFamily="18" charset="0"/>
              </a:rPr>
              <a:t>Система охранного телевидения </a:t>
            </a:r>
            <a:r>
              <a:rPr lang="ru-RU" sz="2000" b="1" dirty="0" smtClean="0">
                <a:latin typeface="Times New Roman" pitchFamily="18" charset="0"/>
                <a:cs typeface="Times New Roman" pitchFamily="18" charset="0"/>
              </a:rPr>
              <a:t>должна обеспечивать</a:t>
            </a:r>
            <a:r>
              <a:rPr lang="ru-RU" sz="2000" dirty="0" smtClean="0">
                <a:latin typeface="Times New Roman" pitchFamily="18" charset="0"/>
                <a:cs typeface="Times New Roman" pitchFamily="18" charset="0"/>
              </a:rPr>
              <a:t>:</a:t>
            </a:r>
          </a:p>
          <a:p>
            <a:pPr indent="533400" algn="just"/>
            <a:r>
              <a:rPr lang="ru-RU" sz="2000" dirty="0" smtClean="0">
                <a:latin typeface="Times New Roman" pitchFamily="18" charset="0"/>
                <a:cs typeface="Times New Roman" pitchFamily="18" charset="0"/>
              </a:rPr>
              <a:t>а) </a:t>
            </a:r>
            <a:r>
              <a:rPr lang="ru-RU" sz="2000" b="1" i="1" dirty="0" smtClean="0">
                <a:latin typeface="Times New Roman" pitchFamily="18" charset="0"/>
                <a:cs typeface="Times New Roman" pitchFamily="18" charset="0"/>
              </a:rPr>
              <a:t>разграничение полномочий доступа к управлению системо</a:t>
            </a:r>
            <a:r>
              <a:rPr lang="ru-RU" sz="2000" dirty="0" smtClean="0">
                <a:latin typeface="Times New Roman" pitchFamily="18" charset="0"/>
                <a:cs typeface="Times New Roman" pitchFamily="18" charset="0"/>
              </a:rPr>
              <a:t>й в целях предотвращения несанкционированных действий;</a:t>
            </a:r>
          </a:p>
          <a:p>
            <a:pPr indent="533400" algn="just"/>
            <a:r>
              <a:rPr lang="ru-RU" sz="2000" dirty="0" smtClean="0">
                <a:latin typeface="Times New Roman" pitchFamily="18" charset="0"/>
                <a:cs typeface="Times New Roman" pitchFamily="18" charset="0"/>
              </a:rPr>
              <a:t>б) </a:t>
            </a:r>
            <a:r>
              <a:rPr lang="ru-RU" sz="2000" b="1" i="1" dirty="0" smtClean="0">
                <a:latin typeface="Times New Roman" pitchFamily="18" charset="0"/>
                <a:cs typeface="Times New Roman" pitchFamily="18" charset="0"/>
              </a:rPr>
              <a:t>оперативный доступ к видеозаписи и видеоархиву</a:t>
            </a:r>
            <a:r>
              <a:rPr lang="ru-RU" sz="2000" dirty="0" smtClean="0">
                <a:latin typeface="Times New Roman" pitchFamily="18" charset="0"/>
                <a:cs typeface="Times New Roman" pitchFamily="18" charset="0"/>
              </a:rPr>
              <a:t> путем установления времени, даты и идентификатора телекамеры;</a:t>
            </a:r>
          </a:p>
          <a:p>
            <a:pPr indent="533400" algn="just"/>
            <a:r>
              <a:rPr lang="ru-RU" sz="2000" dirty="0" smtClean="0">
                <a:latin typeface="Times New Roman" pitchFamily="18" charset="0"/>
                <a:cs typeface="Times New Roman" pitchFamily="18" charset="0"/>
              </a:rPr>
              <a:t>в) </a:t>
            </a:r>
            <a:r>
              <a:rPr lang="ru-RU" sz="2000" b="1" i="1" dirty="0" err="1" smtClean="0">
                <a:latin typeface="Times New Roman" pitchFamily="18" charset="0"/>
                <a:cs typeface="Times New Roman" pitchFamily="18" charset="0"/>
              </a:rPr>
              <a:t>видеоверификацию</a:t>
            </a:r>
            <a:r>
              <a:rPr lang="ru-RU" sz="2000" b="1" i="1" dirty="0" smtClean="0">
                <a:latin typeface="Times New Roman" pitchFamily="18" charset="0"/>
                <a:cs typeface="Times New Roman" pitchFamily="18" charset="0"/>
              </a:rPr>
              <a:t> тревог</a:t>
            </a:r>
            <a:r>
              <a:rPr lang="ru-RU" sz="2000" dirty="0" smtClean="0">
                <a:latin typeface="Times New Roman" pitchFamily="18" charset="0"/>
                <a:cs typeface="Times New Roman" pitchFamily="18" charset="0"/>
              </a:rPr>
              <a:t> (подтверждение обнаружения проникновения) - подтверждение с помощью видеонаблюдения факта несанкционированного проникновения в зоне охраны и выявление ложных срабатываний;</a:t>
            </a:r>
          </a:p>
          <a:p>
            <a:pPr indent="533400" algn="just"/>
            <a:r>
              <a:rPr lang="ru-RU" sz="2000" dirty="0" smtClean="0">
                <a:latin typeface="Times New Roman" pitchFamily="18" charset="0"/>
                <a:cs typeface="Times New Roman" pitchFamily="18" charset="0"/>
              </a:rPr>
              <a:t>г) </a:t>
            </a:r>
            <a:r>
              <a:rPr lang="ru-RU" sz="2000" b="1" i="1" dirty="0" smtClean="0">
                <a:latin typeface="Times New Roman" pitchFamily="18" charset="0"/>
                <a:cs typeface="Times New Roman" pitchFamily="18" charset="0"/>
              </a:rPr>
              <a:t>прямое видеонаблюдение</a:t>
            </a:r>
            <a:r>
              <a:rPr lang="ru-RU" sz="2000" dirty="0" smtClean="0">
                <a:latin typeface="Times New Roman" pitchFamily="18" charset="0"/>
                <a:cs typeface="Times New Roman" pitchFamily="18" charset="0"/>
              </a:rPr>
              <a:t> оператором (дежурным) зоны охраны;</a:t>
            </a:r>
          </a:p>
          <a:p>
            <a:pPr indent="533400" algn="just"/>
            <a:r>
              <a:rPr lang="ru-RU" sz="2000" dirty="0" err="1" smtClean="0">
                <a:latin typeface="Times New Roman" pitchFamily="18" charset="0"/>
                <a:cs typeface="Times New Roman" pitchFamily="18" charset="0"/>
              </a:rPr>
              <a:t>д</a:t>
            </a:r>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запись видеоинформации в архив</a:t>
            </a:r>
            <a:r>
              <a:rPr lang="ru-RU" sz="2000" dirty="0" smtClean="0">
                <a:latin typeface="Times New Roman" pitchFamily="18" charset="0"/>
                <a:cs typeface="Times New Roman" pitchFamily="18" charset="0"/>
              </a:rPr>
              <a:t> для последующего анализа состояния охраняемого объекта (зоны), тревожных ситуаций, идентификации нарушителей;</a:t>
            </a:r>
          </a:p>
          <a:p>
            <a:pPr indent="533400" algn="just"/>
            <a:r>
              <a:rPr lang="ru-RU" sz="2000" dirty="0" smtClean="0">
                <a:latin typeface="Times New Roman" pitchFamily="18" charset="0"/>
                <a:cs typeface="Times New Roman" pitchFamily="18" charset="0"/>
              </a:rPr>
              <a:t>е) </a:t>
            </a:r>
            <a:r>
              <a:rPr lang="ru-RU" sz="2000" b="1" i="1" dirty="0" smtClean="0">
                <a:latin typeface="Times New Roman" pitchFamily="18" charset="0"/>
                <a:cs typeface="Times New Roman" pitchFamily="18" charset="0"/>
              </a:rPr>
              <a:t>выдачу сигнала тревоги</a:t>
            </a:r>
            <a:r>
              <a:rPr lang="ru-RU" sz="2000" dirty="0" smtClean="0">
                <a:latin typeface="Times New Roman" pitchFamily="18" charset="0"/>
                <a:cs typeface="Times New Roman" pitchFamily="18" charset="0"/>
              </a:rPr>
              <a:t> при возникновении изменений в зоне наблюдения отдельных телевизионных камер (видеодетектор движения), сопровождающуюся записью видеоинформации, с формированием произвольной конфигурации чувствительной зоны видеодетектора;</a:t>
            </a:r>
          </a:p>
          <a:p>
            <a:pPr indent="533400" algn="just"/>
            <a:r>
              <a:rPr lang="ru-RU" sz="2000" dirty="0" smtClean="0">
                <a:latin typeface="Times New Roman" pitchFamily="18" charset="0"/>
                <a:cs typeface="Times New Roman" pitchFamily="18" charset="0"/>
              </a:rPr>
              <a:t>ж) </a:t>
            </a:r>
            <a:r>
              <a:rPr lang="ru-RU" sz="2000" b="1" i="1" dirty="0" smtClean="0">
                <a:latin typeface="Times New Roman" pitchFamily="18" charset="0"/>
                <a:cs typeface="Times New Roman" pitchFamily="18" charset="0"/>
              </a:rPr>
              <a:t>возможность интеграции</a:t>
            </a:r>
            <a:r>
              <a:rPr lang="ru-RU" sz="2000" dirty="0" smtClean="0">
                <a:latin typeface="Times New Roman" pitchFamily="18" charset="0"/>
                <a:cs typeface="Times New Roman" pitchFamily="18" charset="0"/>
              </a:rPr>
              <a:t> с системами охранной сигнализации, контроля и управления доступом.</a:t>
            </a:r>
            <a:endParaRPr lang="ru-RU" sz="2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5693866"/>
          </a:xfrm>
          <a:prstGeom prst="rect">
            <a:avLst/>
          </a:prstGeom>
        </p:spPr>
        <p:txBody>
          <a:bodyPr wrap="square">
            <a:spAutoFit/>
          </a:bodyPr>
          <a:lstStyle/>
          <a:p>
            <a:pPr indent="533400" algn="just"/>
            <a:r>
              <a:rPr lang="ru-RU" sz="2800" b="1" u="sng" dirty="0" smtClean="0">
                <a:latin typeface="Times New Roman" pitchFamily="18" charset="0"/>
                <a:cs typeface="Times New Roman" pitchFamily="18" charset="0"/>
              </a:rPr>
              <a:t>Система охранного освещения </a:t>
            </a:r>
            <a:r>
              <a:rPr lang="ru-RU" sz="2800" b="1" dirty="0" smtClean="0">
                <a:latin typeface="Times New Roman" pitchFamily="18" charset="0"/>
                <a:cs typeface="Times New Roman" pitchFamily="18" charset="0"/>
              </a:rPr>
              <a:t>должна обеспечивать</a:t>
            </a:r>
            <a:r>
              <a:rPr lang="ru-RU" sz="2800" b="1" dirty="0" smtClean="0">
                <a:latin typeface="Times New Roman" pitchFamily="18" charset="0"/>
                <a:cs typeface="Times New Roman" pitchFamily="18" charset="0"/>
              </a:rPr>
              <a:t>:</a:t>
            </a:r>
            <a:endParaRPr lang="ru-RU" sz="2800" b="1" dirty="0" smtClean="0">
              <a:latin typeface="Times New Roman" pitchFamily="18" charset="0"/>
              <a:cs typeface="Times New Roman" pitchFamily="18" charset="0"/>
            </a:endParaRPr>
          </a:p>
          <a:p>
            <a:pPr indent="533400" algn="just"/>
            <a:r>
              <a:rPr lang="ru-RU" sz="2800" dirty="0" smtClean="0">
                <a:latin typeface="Times New Roman" pitchFamily="18" charset="0"/>
                <a:cs typeface="Times New Roman" pitchFamily="18" charset="0"/>
              </a:rPr>
              <a:t>а) </a:t>
            </a:r>
            <a:r>
              <a:rPr lang="ru-RU" sz="2800" b="1" i="1" dirty="0" smtClean="0">
                <a:latin typeface="Times New Roman" pitchFamily="18" charset="0"/>
                <a:cs typeface="Times New Roman" pitchFamily="18" charset="0"/>
              </a:rPr>
              <a:t>возможность автоматического включения дополнительных источников света</a:t>
            </a:r>
            <a:r>
              <a:rPr lang="ru-RU" sz="2800" dirty="0" smtClean="0">
                <a:latin typeface="Times New Roman" pitchFamily="18" charset="0"/>
                <a:cs typeface="Times New Roman" pitchFamily="18" charset="0"/>
              </a:rPr>
              <a:t> на отдельном участке (зоне) охраняемой территории (периметра) при срабатывании охранной сигнализации</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indent="533400" algn="just"/>
            <a:r>
              <a:rPr lang="ru-RU" sz="2800" dirty="0" smtClean="0">
                <a:latin typeface="Times New Roman" pitchFamily="18" charset="0"/>
                <a:cs typeface="Times New Roman" pitchFamily="18" charset="0"/>
              </a:rPr>
              <a:t>б) </a:t>
            </a:r>
            <a:r>
              <a:rPr lang="ru-RU" sz="2800" b="1" i="1" dirty="0" smtClean="0">
                <a:latin typeface="Times New Roman" pitchFamily="18" charset="0"/>
                <a:cs typeface="Times New Roman" pitchFamily="18" charset="0"/>
              </a:rPr>
              <a:t>ручное управление работой освещения</a:t>
            </a:r>
            <a:r>
              <a:rPr lang="ru-RU" sz="2800" dirty="0" smtClean="0">
                <a:latin typeface="Times New Roman" pitchFamily="18" charset="0"/>
                <a:cs typeface="Times New Roman" pitchFamily="18" charset="0"/>
              </a:rPr>
              <a:t> из помещения контрольно-пропускного пункта или помещения охраны</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indent="533400" algn="just"/>
            <a:r>
              <a:rPr lang="ru-RU" sz="2800" dirty="0" smtClean="0">
                <a:latin typeface="Times New Roman" pitchFamily="18" charset="0"/>
                <a:cs typeface="Times New Roman" pitchFamily="18" charset="0"/>
              </a:rPr>
              <a:t>в) </a:t>
            </a:r>
            <a:r>
              <a:rPr lang="ru-RU" sz="2800" b="1" i="1" dirty="0" smtClean="0">
                <a:latin typeface="Times New Roman" pitchFamily="18" charset="0"/>
                <a:cs typeface="Times New Roman" pitchFamily="18" charset="0"/>
              </a:rPr>
              <a:t>совместимость</a:t>
            </a:r>
            <a:r>
              <a:rPr lang="ru-RU" sz="2800" dirty="0" smtClean="0">
                <a:latin typeface="Times New Roman" pitchFamily="18" charset="0"/>
                <a:cs typeface="Times New Roman" pitchFamily="18" charset="0"/>
              </a:rPr>
              <a:t> с техническими средствами охранной сигнализации и охранного телевидения</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indent="533400" algn="just"/>
            <a:r>
              <a:rPr lang="ru-RU" sz="2800" dirty="0" smtClean="0">
                <a:latin typeface="Times New Roman" pitchFamily="18" charset="0"/>
                <a:cs typeface="Times New Roman" pitchFamily="18" charset="0"/>
              </a:rPr>
              <a:t>г) </a:t>
            </a:r>
            <a:r>
              <a:rPr lang="ru-RU" sz="2800" b="1" i="1" dirty="0" smtClean="0">
                <a:latin typeface="Times New Roman" pitchFamily="18" charset="0"/>
                <a:cs typeface="Times New Roman" pitchFamily="18" charset="0"/>
              </a:rPr>
              <a:t>непрерывность работы</a:t>
            </a:r>
            <a:r>
              <a:rPr lang="ru-RU" sz="2800" dirty="0" smtClean="0">
                <a:latin typeface="Times New Roman" pitchFamily="18" charset="0"/>
                <a:cs typeface="Times New Roman" pitchFamily="18" charset="0"/>
              </a:rPr>
              <a:t> освещения на контрольно-пропускном пункте, в помещениях и на постах охраны.</a:t>
            </a:r>
            <a:endParaRPr lang="ru-RU" sz="28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276872"/>
            <a:ext cx="9144000" cy="1261884"/>
          </a:xfrm>
          <a:prstGeom prst="rect">
            <a:avLst/>
          </a:prstGeom>
        </p:spPr>
        <p:txBody>
          <a:bodyPr wrap="square">
            <a:spAutoFit/>
          </a:bodyPr>
          <a:lstStyle/>
          <a:p>
            <a:pPr algn="ctr"/>
            <a:r>
              <a:rPr lang="ru-RU" sz="4000" dirty="0" smtClean="0"/>
              <a:t>    </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Инфраструктура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физической охраны объектов</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6109365"/>
          </a:xfrm>
          <a:prstGeom prst="rect">
            <a:avLst/>
          </a:prstGeom>
        </p:spPr>
        <p:txBody>
          <a:bodyPr wrap="square">
            <a:spAutoFit/>
          </a:bodyPr>
          <a:lstStyle/>
          <a:p>
            <a:pPr indent="622300" algn="just"/>
            <a:r>
              <a:rPr lang="ru-RU" sz="1700" b="1" i="1" dirty="0" smtClean="0">
                <a:latin typeface="Times New Roman" pitchFamily="18" charset="0"/>
                <a:cs typeface="Times New Roman" pitchFamily="18" charset="0"/>
              </a:rPr>
              <a:t>Порядок организации физической охраны объектов</a:t>
            </a:r>
            <a:r>
              <a:rPr lang="ru-RU" sz="1700" dirty="0" smtClean="0">
                <a:latin typeface="Times New Roman" pitchFamily="18" charset="0"/>
                <a:cs typeface="Times New Roman" pitchFamily="18" charset="0"/>
              </a:rPr>
              <a:t> (территорий) постами подразделений войск национальной гвардии Российской Федерации и необходимая численность подразделения войск национальной гвардии Российской Федерации </a:t>
            </a:r>
            <a:r>
              <a:rPr lang="ru-RU" sz="1700" b="1" i="1" dirty="0" smtClean="0">
                <a:latin typeface="Times New Roman" pitchFamily="18" charset="0"/>
                <a:cs typeface="Times New Roman" pitchFamily="18" charset="0"/>
              </a:rPr>
              <a:t>устанавливаются Федеральной службой войск национальной гвардии Российской Федерации</a:t>
            </a:r>
            <a:r>
              <a:rPr lang="ru-RU" sz="1700" dirty="0" smtClean="0">
                <a:latin typeface="Times New Roman" pitchFamily="18" charset="0"/>
                <a:cs typeface="Times New Roman" pitchFamily="18" charset="0"/>
              </a:rPr>
              <a:t>.</a:t>
            </a:r>
            <a:endParaRPr lang="ru-RU" sz="1700" dirty="0" smtClean="0">
              <a:latin typeface="Times New Roman" pitchFamily="18" charset="0"/>
              <a:cs typeface="Times New Roman" pitchFamily="18" charset="0"/>
            </a:endParaRPr>
          </a:p>
          <a:p>
            <a:pPr indent="533400" algn="just"/>
            <a:r>
              <a:rPr lang="ru-RU" sz="1700" dirty="0" smtClean="0">
                <a:latin typeface="Times New Roman" pitchFamily="18" charset="0"/>
                <a:cs typeface="Times New Roman" pitchFamily="18" charset="0"/>
              </a:rPr>
              <a:t> На объектах (территориях), на которых установлен пропускной режим или планируется его введение, обустраиваются </a:t>
            </a:r>
            <a:r>
              <a:rPr lang="ru-RU" sz="1700" b="1" i="1" dirty="0" smtClean="0">
                <a:latin typeface="Times New Roman" pitchFamily="18" charset="0"/>
                <a:cs typeface="Times New Roman" pitchFamily="18" charset="0"/>
              </a:rPr>
              <a:t>контрольно-пропускные пункты </a:t>
            </a:r>
            <a:r>
              <a:rPr lang="ru-RU" sz="1700" dirty="0" smtClean="0">
                <a:latin typeface="Times New Roman" pitchFamily="18" charset="0"/>
                <a:cs typeface="Times New Roman" pitchFamily="18" charset="0"/>
              </a:rPr>
              <a:t>для прохода людей и проезда транспорта</a:t>
            </a:r>
            <a:r>
              <a:rPr lang="ru-RU" sz="1700" dirty="0" smtClean="0">
                <a:latin typeface="Times New Roman" pitchFamily="18" charset="0"/>
                <a:cs typeface="Times New Roman" pitchFamily="18" charset="0"/>
              </a:rPr>
              <a:t>.</a:t>
            </a:r>
            <a:endParaRPr lang="ru-RU" sz="1700" dirty="0" smtClean="0">
              <a:latin typeface="Times New Roman" pitchFamily="18" charset="0"/>
              <a:cs typeface="Times New Roman" pitchFamily="18" charset="0"/>
            </a:endParaRPr>
          </a:p>
          <a:p>
            <a:pPr indent="533400" algn="just"/>
            <a:r>
              <a:rPr lang="ru-RU" sz="1700" b="1" u="sng" dirty="0" smtClean="0">
                <a:latin typeface="Times New Roman" pitchFamily="18" charset="0"/>
                <a:cs typeface="Times New Roman" pitchFamily="18" charset="0"/>
              </a:rPr>
              <a:t>Контрольно-пропускные пункты</a:t>
            </a:r>
            <a:r>
              <a:rPr lang="ru-RU" sz="1700" dirty="0" smtClean="0">
                <a:latin typeface="Times New Roman" pitchFamily="18" charset="0"/>
                <a:cs typeface="Times New Roman" pitchFamily="18" charset="0"/>
              </a:rPr>
              <a:t> для пропуска людей на объект (территорию) обустраиваются в специально построенных (выделенных) зданиях или на входе в охраняемое помещение</a:t>
            </a:r>
            <a:r>
              <a:rPr lang="ru-RU" sz="1700" dirty="0" smtClean="0">
                <a:latin typeface="Times New Roman" pitchFamily="18" charset="0"/>
                <a:cs typeface="Times New Roman" pitchFamily="18" charset="0"/>
              </a:rPr>
              <a:t>. </a:t>
            </a:r>
            <a:endParaRPr lang="ru-RU" sz="1700" dirty="0" smtClean="0">
              <a:latin typeface="Times New Roman" pitchFamily="18" charset="0"/>
              <a:cs typeface="Times New Roman" pitchFamily="18" charset="0"/>
            </a:endParaRPr>
          </a:p>
          <a:p>
            <a:pPr indent="533400" algn="just"/>
            <a:r>
              <a:rPr lang="ru-RU" sz="1700" dirty="0" smtClean="0">
                <a:latin typeface="Times New Roman" pitchFamily="18" charset="0"/>
                <a:cs typeface="Times New Roman" pitchFamily="18" charset="0"/>
              </a:rPr>
              <a:t>В </a:t>
            </a:r>
            <a:r>
              <a:rPr lang="ru-RU" sz="1700" dirty="0" smtClean="0">
                <a:latin typeface="Times New Roman" pitchFamily="18" charset="0"/>
                <a:cs typeface="Times New Roman" pitchFamily="18" charset="0"/>
              </a:rPr>
              <a:t>зависимости от места обустройства на </a:t>
            </a:r>
            <a:r>
              <a:rPr lang="ru-RU" sz="1700" b="1" i="1" u="sng" dirty="0" smtClean="0">
                <a:latin typeface="Times New Roman" pitchFamily="18" charset="0"/>
                <a:cs typeface="Times New Roman" pitchFamily="18" charset="0"/>
              </a:rPr>
              <a:t>контрольно-пропускных пунктах</a:t>
            </a:r>
            <a:r>
              <a:rPr lang="ru-RU" sz="1700" b="1" i="1" dirty="0" smtClean="0">
                <a:latin typeface="Times New Roman" pitchFamily="18" charset="0"/>
                <a:cs typeface="Times New Roman" pitchFamily="18" charset="0"/>
              </a:rPr>
              <a:t> оборудуются</a:t>
            </a:r>
            <a:r>
              <a:rPr lang="ru-RU" sz="1700" dirty="0" smtClean="0">
                <a:latin typeface="Times New Roman" pitchFamily="18" charset="0"/>
                <a:cs typeface="Times New Roman" pitchFamily="18" charset="0"/>
              </a:rPr>
              <a:t>:</a:t>
            </a:r>
          </a:p>
          <a:p>
            <a:pPr indent="533400" algn="just"/>
            <a:r>
              <a:rPr lang="ru-RU" sz="1700" dirty="0" smtClean="0">
                <a:latin typeface="Times New Roman" pitchFamily="18" charset="0"/>
                <a:cs typeface="Times New Roman" pitchFamily="18" charset="0"/>
              </a:rPr>
              <a:t>а) </a:t>
            </a:r>
            <a:r>
              <a:rPr lang="ru-RU" sz="1700" b="1" i="1" dirty="0" smtClean="0">
                <a:latin typeface="Times New Roman" pitchFamily="18" charset="0"/>
                <a:cs typeface="Times New Roman" pitchFamily="18" charset="0"/>
              </a:rPr>
              <a:t>проходная</a:t>
            </a:r>
            <a:r>
              <a:rPr lang="ru-RU" sz="1700" dirty="0" smtClean="0">
                <a:latin typeface="Times New Roman" pitchFamily="18" charset="0"/>
                <a:cs typeface="Times New Roman" pitchFamily="18" charset="0"/>
              </a:rPr>
              <a:t>;</a:t>
            </a:r>
          </a:p>
          <a:p>
            <a:pPr indent="533400" algn="just"/>
            <a:r>
              <a:rPr lang="ru-RU" sz="1700" dirty="0" smtClean="0">
                <a:latin typeface="Times New Roman" pitchFamily="18" charset="0"/>
                <a:cs typeface="Times New Roman" pitchFamily="18" charset="0"/>
              </a:rPr>
              <a:t>б) </a:t>
            </a:r>
            <a:r>
              <a:rPr lang="ru-RU" sz="1700" b="1" i="1" dirty="0" smtClean="0">
                <a:latin typeface="Times New Roman" pitchFamily="18" charset="0"/>
                <a:cs typeface="Times New Roman" pitchFamily="18" charset="0"/>
              </a:rPr>
              <a:t>помещение для хранения и оформления пропусков</a:t>
            </a:r>
            <a:r>
              <a:rPr lang="ru-RU" sz="1700" dirty="0" smtClean="0">
                <a:latin typeface="Times New Roman" pitchFamily="18" charset="0"/>
                <a:cs typeface="Times New Roman" pitchFamily="18" charset="0"/>
              </a:rPr>
              <a:t> (карт);</a:t>
            </a:r>
          </a:p>
          <a:p>
            <a:pPr indent="533400" algn="just"/>
            <a:r>
              <a:rPr lang="ru-RU" sz="1700" dirty="0" smtClean="0">
                <a:latin typeface="Times New Roman" pitchFamily="18" charset="0"/>
                <a:cs typeface="Times New Roman" pitchFamily="18" charset="0"/>
              </a:rPr>
              <a:t>в) </a:t>
            </a:r>
            <a:r>
              <a:rPr lang="ru-RU" sz="1700" b="1" i="1" dirty="0" smtClean="0">
                <a:latin typeface="Times New Roman" pitchFamily="18" charset="0"/>
                <a:cs typeface="Times New Roman" pitchFamily="18" charset="0"/>
              </a:rPr>
              <a:t>камера для хранения личных вещей</a:t>
            </a:r>
            <a:r>
              <a:rPr lang="ru-RU" sz="1700" dirty="0" smtClean="0">
                <a:latin typeface="Times New Roman" pitchFamily="18" charset="0"/>
                <a:cs typeface="Times New Roman" pitchFamily="18" charset="0"/>
              </a:rPr>
              <a:t> сотрудников (работников) и посетителей объекта (территории);</a:t>
            </a:r>
          </a:p>
          <a:p>
            <a:pPr indent="533400" algn="just"/>
            <a:r>
              <a:rPr lang="ru-RU" sz="1700" dirty="0" smtClean="0">
                <a:latin typeface="Times New Roman" pitchFamily="18" charset="0"/>
                <a:cs typeface="Times New Roman" pitchFamily="18" charset="0"/>
              </a:rPr>
              <a:t>г) </a:t>
            </a:r>
            <a:r>
              <a:rPr lang="ru-RU" sz="1700" b="1" i="1" dirty="0" smtClean="0">
                <a:latin typeface="Times New Roman" pitchFamily="18" charset="0"/>
                <a:cs typeface="Times New Roman" pitchFamily="18" charset="0"/>
              </a:rPr>
              <a:t>комната досмотра</a:t>
            </a:r>
            <a:r>
              <a:rPr lang="ru-RU" sz="1700" dirty="0" smtClean="0">
                <a:latin typeface="Times New Roman" pitchFamily="18" charset="0"/>
                <a:cs typeface="Times New Roman" pitchFamily="18" charset="0"/>
              </a:rPr>
              <a:t>;</a:t>
            </a:r>
          </a:p>
          <a:p>
            <a:pPr indent="533400" algn="just"/>
            <a:r>
              <a:rPr lang="ru-RU" sz="1700" dirty="0" err="1" smtClean="0">
                <a:latin typeface="Times New Roman" pitchFamily="18" charset="0"/>
                <a:cs typeface="Times New Roman" pitchFamily="18" charset="0"/>
              </a:rPr>
              <a:t>д</a:t>
            </a:r>
            <a:r>
              <a:rPr lang="ru-RU" sz="1700" dirty="0" smtClean="0">
                <a:latin typeface="Times New Roman" pitchFamily="18" charset="0"/>
                <a:cs typeface="Times New Roman" pitchFamily="18" charset="0"/>
              </a:rPr>
              <a:t>) </a:t>
            </a:r>
            <a:r>
              <a:rPr lang="ru-RU" sz="1700" b="1" i="1" dirty="0" smtClean="0">
                <a:latin typeface="Times New Roman" pitchFamily="18" charset="0"/>
                <a:cs typeface="Times New Roman" pitchFamily="18" charset="0"/>
              </a:rPr>
              <a:t>досмотровая площадка</a:t>
            </a:r>
            <a:r>
              <a:rPr lang="ru-RU" sz="1700" dirty="0" smtClean="0">
                <a:latin typeface="Times New Roman" pitchFamily="18" charset="0"/>
                <a:cs typeface="Times New Roman" pitchFamily="18" charset="0"/>
              </a:rPr>
              <a:t> для досмотра транспортных средств;</a:t>
            </a:r>
          </a:p>
          <a:p>
            <a:pPr indent="533400" algn="just"/>
            <a:r>
              <a:rPr lang="ru-RU" sz="1700" dirty="0" smtClean="0">
                <a:latin typeface="Times New Roman" pitchFamily="18" charset="0"/>
                <a:cs typeface="Times New Roman" pitchFamily="18" charset="0"/>
              </a:rPr>
              <a:t>е) </a:t>
            </a:r>
            <a:r>
              <a:rPr lang="ru-RU" sz="1700" b="1" i="1" dirty="0" smtClean="0">
                <a:latin typeface="Times New Roman" pitchFamily="18" charset="0"/>
                <a:cs typeface="Times New Roman" pitchFamily="18" charset="0"/>
              </a:rPr>
              <a:t>помещение (кабина) для сотрудников подразделения охраны</a:t>
            </a:r>
            <a:r>
              <a:rPr lang="ru-RU" sz="1700" dirty="0" smtClean="0">
                <a:latin typeface="Times New Roman" pitchFamily="18" charset="0"/>
                <a:cs typeface="Times New Roman" pitchFamily="18" charset="0"/>
              </a:rPr>
              <a:t> и размещения технических средств охраны;</a:t>
            </a:r>
          </a:p>
          <a:p>
            <a:pPr indent="533400" algn="just"/>
            <a:r>
              <a:rPr lang="ru-RU" sz="1700" dirty="0" smtClean="0">
                <a:latin typeface="Times New Roman" pitchFamily="18" charset="0"/>
                <a:cs typeface="Times New Roman" pitchFamily="18" charset="0"/>
              </a:rPr>
              <a:t>ж) </a:t>
            </a:r>
            <a:r>
              <a:rPr lang="ru-RU" sz="1700" b="1" i="1" dirty="0" smtClean="0">
                <a:latin typeface="Times New Roman" pitchFamily="18" charset="0"/>
                <a:cs typeface="Times New Roman" pitchFamily="18" charset="0"/>
              </a:rPr>
              <a:t>комната отдыха и приема пищи</a:t>
            </a:r>
            <a:r>
              <a:rPr lang="ru-RU" sz="1700" dirty="0" smtClean="0">
                <a:latin typeface="Times New Roman" pitchFamily="18" charset="0"/>
                <a:cs typeface="Times New Roman" pitchFamily="18" charset="0"/>
              </a:rPr>
              <a:t> для сотрудников подразделения охраны;</a:t>
            </a:r>
          </a:p>
          <a:p>
            <a:pPr indent="533400" algn="just"/>
            <a:r>
              <a:rPr lang="ru-RU" sz="1700" dirty="0" err="1" smtClean="0">
                <a:latin typeface="Times New Roman" pitchFamily="18" charset="0"/>
                <a:cs typeface="Times New Roman" pitchFamily="18" charset="0"/>
              </a:rPr>
              <a:t>з</a:t>
            </a:r>
            <a:r>
              <a:rPr lang="ru-RU" sz="1700" dirty="0" smtClean="0">
                <a:latin typeface="Times New Roman" pitchFamily="18" charset="0"/>
                <a:cs typeface="Times New Roman" pitchFamily="18" charset="0"/>
              </a:rPr>
              <a:t>) </a:t>
            </a:r>
            <a:r>
              <a:rPr lang="ru-RU" sz="1700" b="1" i="1" dirty="0" smtClean="0">
                <a:latin typeface="Times New Roman" pitchFamily="18" charset="0"/>
                <a:cs typeface="Times New Roman" pitchFamily="18" charset="0"/>
              </a:rPr>
              <a:t>система контроля и управления доступом</a:t>
            </a:r>
            <a:r>
              <a:rPr lang="ru-RU" sz="1700" dirty="0" smtClean="0">
                <a:latin typeface="Times New Roman" pitchFamily="18" charset="0"/>
                <a:cs typeface="Times New Roman" pitchFamily="18" charset="0"/>
              </a:rPr>
              <a:t>. Допускается интегрирование системы контроля и управления доступом с техническими средствами обнаружения запрещенных к проносу предметов и материалов</a:t>
            </a:r>
            <a:r>
              <a:rPr lang="ru-RU" sz="1700"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9144000" cy="5632311"/>
          </a:xfrm>
          <a:prstGeom prst="rect">
            <a:avLst/>
          </a:prstGeom>
        </p:spPr>
        <p:txBody>
          <a:bodyPr wrap="square">
            <a:spAutoFit/>
          </a:bodyPr>
          <a:lstStyle/>
          <a:p>
            <a:pPr indent="533400" algn="just"/>
            <a:r>
              <a:rPr lang="ru-RU" sz="2000" b="1" i="1" dirty="0" smtClean="0">
                <a:latin typeface="Times New Roman" pitchFamily="18" charset="0"/>
                <a:cs typeface="Times New Roman" pitchFamily="18" charset="0"/>
              </a:rPr>
              <a:t>Для досмотра транспорта оборудуются досмотровые площадки, эстакады, досмотровые ямы, а для досмотра железнодорожного транспорта - вышки с площадками</a:t>
            </a:r>
            <a:r>
              <a:rPr lang="ru-RU" sz="2000" dirty="0" smtClean="0">
                <a:latin typeface="Times New Roman" pitchFamily="18" charset="0"/>
                <a:cs typeface="Times New Roman" pitchFamily="18" charset="0"/>
              </a:rPr>
              <a:t>, на которых устанавливаются скрытые кнопки тревожной сигнализации</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Для досмотра транспорта снизу и сверху </a:t>
            </a:r>
            <a:r>
              <a:rPr lang="ru-RU" sz="2000" b="1" i="1" dirty="0" smtClean="0">
                <a:latin typeface="Times New Roman" pitchFamily="18" charset="0"/>
                <a:cs typeface="Times New Roman" pitchFamily="18" charset="0"/>
              </a:rPr>
              <a:t>допускается применение средств охранного телевидения</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Центральный пост охраны объектов</a:t>
            </a:r>
            <a:r>
              <a:rPr lang="ru-RU" sz="2000" dirty="0" smtClean="0">
                <a:latin typeface="Times New Roman" pitchFamily="18" charset="0"/>
                <a:cs typeface="Times New Roman" pitchFamily="18" charset="0"/>
              </a:rPr>
              <a:t> (территорий) категорий 1 и 2 обеспечивается прямым городским номером с телефонным аппаратом, не подключаемым к сети электропитания, а также средствами проводной связи и радиосвязи с постами охраны</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Посты </a:t>
            </a:r>
            <a:r>
              <a:rPr lang="ru-RU" sz="2000" b="1" i="1" dirty="0" smtClean="0">
                <a:latin typeface="Times New Roman" pitchFamily="18" charset="0"/>
                <a:cs typeface="Times New Roman" pitchFamily="18" charset="0"/>
              </a:rPr>
              <a:t>охраны объектов</a:t>
            </a:r>
            <a:r>
              <a:rPr lang="ru-RU" sz="2000" dirty="0" smtClean="0">
                <a:latin typeface="Times New Roman" pitchFamily="18" charset="0"/>
                <a:cs typeface="Times New Roman" pitchFamily="18" charset="0"/>
              </a:rPr>
              <a:t> (территорий) всех категорий оборудуются тревожной сигнализацией с выводом на пункт централизованного наблюдения и обеспечиваются телефонной связью с абонентами внутренней автоматической телефонной связи объекта (территории), средствами проводной и радиосвязи с центральным постом охраны</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Для патрулирования объектов (территорий) и прилегающей к ним территории, усиления их охраны </a:t>
            </a:r>
            <a:r>
              <a:rPr lang="ru-RU" sz="2000" b="1" i="1" dirty="0" smtClean="0">
                <a:latin typeface="Times New Roman" pitchFamily="18" charset="0"/>
                <a:cs typeface="Times New Roman" pitchFamily="18" charset="0"/>
              </a:rPr>
              <a:t>допускается использование сторожевых собак</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00808"/>
            <a:ext cx="9144000" cy="2571768"/>
          </a:xfrm>
        </p:spPr>
        <p:txBody>
          <a:bodyPr>
            <a:normAutofit/>
          </a:bodyPr>
          <a:lstStyle/>
          <a:p>
            <a:pPr algn="ctr"/>
            <a:r>
              <a:rPr lang="ru-RU"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спасибо </a:t>
            </a:r>
            <a:r>
              <a:rPr lang="ru-RU"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за </a:t>
            </a:r>
            <a:r>
              <a:rPr lang="ru-RU"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внимание!</a:t>
            </a:r>
            <a:endParaRPr lang="ru-RU" sz="8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6247864"/>
          </a:xfrm>
          <a:prstGeom prst="rect">
            <a:avLst/>
          </a:prstGeom>
        </p:spPr>
        <p:txBody>
          <a:bodyPr wrap="square">
            <a:spAutoFit/>
          </a:bodyPr>
          <a:lstStyle/>
          <a:p>
            <a:pPr algn="ctr"/>
            <a:r>
              <a:rPr lang="ru-RU" sz="2000" b="1" dirty="0" smtClean="0">
                <a:solidFill>
                  <a:schemeClr val="tx2"/>
                </a:solidFill>
                <a:latin typeface="Times New Roman" pitchFamily="18" charset="0"/>
                <a:cs typeface="Times New Roman" pitchFamily="18" charset="0"/>
              </a:rPr>
              <a:t>На основании Указа Президента РФ от 14.06.2012г. №851 </a:t>
            </a:r>
          </a:p>
          <a:p>
            <a:pPr algn="ctr"/>
            <a:r>
              <a:rPr lang="ru-RU" sz="2000" b="1" i="1" dirty="0" smtClean="0">
                <a:solidFill>
                  <a:schemeClr val="tx2"/>
                </a:solidFill>
                <a:latin typeface="Times New Roman" pitchFamily="18" charset="0"/>
                <a:cs typeface="Times New Roman" pitchFamily="18" charset="0"/>
              </a:rPr>
              <a:t>« О порядке установления уровней  террористической опасности».  </a:t>
            </a:r>
            <a:endParaRPr lang="ru-RU" sz="2000" dirty="0" smtClean="0">
              <a:latin typeface="Times New Roman" pitchFamily="18" charset="0"/>
              <a:cs typeface="Times New Roman" pitchFamily="18" charset="0"/>
            </a:endParaRPr>
          </a:p>
          <a:p>
            <a:pPr algn="ctr"/>
            <a:r>
              <a:rPr lang="ru-RU" sz="2000" b="1" u="sng" dirty="0" smtClean="0">
                <a:solidFill>
                  <a:srgbClr val="FF0000"/>
                </a:solidFill>
                <a:latin typeface="Times New Roman" pitchFamily="18" charset="0"/>
                <a:cs typeface="Times New Roman" pitchFamily="18" charset="0"/>
              </a:rPr>
              <a:t>Руководители организаций  обязаны</a:t>
            </a:r>
            <a:r>
              <a:rPr lang="ru-RU" sz="2000" b="1" dirty="0" smtClean="0">
                <a:solidFill>
                  <a:srgbClr val="FF0000"/>
                </a:solidFill>
                <a:latin typeface="Times New Roman" pitchFamily="18" charset="0"/>
                <a:cs typeface="Times New Roman" pitchFamily="18" charset="0"/>
              </a:rPr>
              <a:t> </a:t>
            </a:r>
          </a:p>
          <a:p>
            <a:pPr algn="ctr"/>
            <a:r>
              <a:rPr lang="ru-RU" sz="2000" b="1" dirty="0" smtClean="0">
                <a:solidFill>
                  <a:srgbClr val="FF0000"/>
                </a:solidFill>
                <a:latin typeface="Times New Roman" pitchFamily="18" charset="0"/>
                <a:cs typeface="Times New Roman" pitchFamily="18" charset="0"/>
              </a:rPr>
              <a:t>довести соответствующею информацию до работников с целью минимизации последствий чрезвычайной ситуации в рамках противодействия терроризму.</a:t>
            </a:r>
            <a:br>
              <a:rPr lang="ru-RU" sz="2000" b="1" dirty="0" smtClean="0">
                <a:solidFill>
                  <a:srgbClr val="FF0000"/>
                </a:solidFill>
                <a:latin typeface="Times New Roman" pitchFamily="18" charset="0"/>
                <a:cs typeface="Times New Roman" pitchFamily="18" charset="0"/>
              </a:rPr>
            </a:br>
            <a:r>
              <a:rPr lang="ru-RU" sz="2000" b="1" dirty="0" smtClean="0">
                <a:latin typeface="Times New Roman" pitchFamily="18" charset="0"/>
                <a:cs typeface="Times New Roman" pitchFamily="18" charset="0"/>
              </a:rPr>
              <a:t>Для этого необходимо на информационном источнике </a:t>
            </a:r>
          </a:p>
          <a:p>
            <a:pPr algn="ctr"/>
            <a:r>
              <a:rPr lang="ru-RU" sz="2000" b="1" dirty="0" smtClean="0">
                <a:latin typeface="Times New Roman" pitchFamily="18" charset="0"/>
                <a:cs typeface="Times New Roman" pitchFamily="18" charset="0"/>
              </a:rPr>
              <a:t>( доска документации, плакаты , в классах по ОБЖ и т.д.)</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разместить памятки по действиям граждан при установлении уровней опасности.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u="sng" dirty="0" smtClean="0">
                <a:latin typeface="Times New Roman" pitchFamily="18" charset="0"/>
                <a:cs typeface="Times New Roman" pitchFamily="18" charset="0"/>
              </a:rPr>
              <a:t>Существует 3-и уровня опасности:</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i="1" dirty="0" smtClean="0">
                <a:latin typeface="Times New Roman" pitchFamily="18" charset="0"/>
                <a:cs typeface="Times New Roman" pitchFamily="18" charset="0"/>
              </a:rPr>
              <a:t>Повышенный – </a:t>
            </a:r>
            <a:r>
              <a:rPr lang="ru-RU" sz="2000" b="1" i="1" dirty="0" smtClean="0">
                <a:solidFill>
                  <a:srgbClr val="0000FF"/>
                </a:solidFill>
                <a:latin typeface="Times New Roman" pitchFamily="18" charset="0"/>
                <a:cs typeface="Times New Roman" pitchFamily="18" charset="0"/>
              </a:rPr>
              <a:t>«Синий»  </a:t>
            </a:r>
          </a:p>
          <a:p>
            <a:pPr algn="ctr"/>
            <a:r>
              <a:rPr lang="ru-RU" sz="2000" b="1" dirty="0" smtClean="0">
                <a:latin typeface="Times New Roman" pitchFamily="18" charset="0"/>
                <a:cs typeface="Times New Roman" pitchFamily="18" charset="0"/>
              </a:rPr>
              <a:t>вводиться</a:t>
            </a:r>
            <a:r>
              <a:rPr lang="ru-RU" sz="2000" b="1" dirty="0" smtClean="0">
                <a:solidFill>
                  <a:srgbClr val="0000FF"/>
                </a:solidFill>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при наличии требующей подтверждения информации о реальной возможности совершения террористического акта </a:t>
            </a:r>
            <a:br>
              <a:rPr lang="ru-RU" sz="2000" b="1" dirty="0" smtClean="0">
                <a:latin typeface="Times New Roman" pitchFamily="18" charset="0"/>
                <a:cs typeface="Times New Roman" pitchFamily="18" charset="0"/>
              </a:rPr>
            </a:br>
            <a:r>
              <a:rPr lang="ru-RU" sz="2000" b="1" i="1" dirty="0" smtClean="0">
                <a:latin typeface="Times New Roman" pitchFamily="18" charset="0"/>
                <a:cs typeface="Times New Roman" pitchFamily="18" charset="0"/>
              </a:rPr>
              <a:t>Высокий- </a:t>
            </a:r>
            <a:r>
              <a:rPr lang="ru-RU" sz="2000" b="1" i="1" dirty="0" smtClean="0">
                <a:solidFill>
                  <a:schemeClr val="accent1">
                    <a:lumMod val="75000"/>
                  </a:schemeClr>
                </a:solidFill>
                <a:latin typeface="Times New Roman" pitchFamily="18" charset="0"/>
                <a:cs typeface="Times New Roman" pitchFamily="18" charset="0"/>
              </a:rPr>
              <a:t>«Жёлтый»</a:t>
            </a:r>
          </a:p>
          <a:p>
            <a:pPr algn="ctr"/>
            <a:r>
              <a:rPr lang="ru-RU" sz="2000" b="1" dirty="0" smtClean="0">
                <a:latin typeface="Times New Roman" pitchFamily="18" charset="0"/>
                <a:cs typeface="Times New Roman" pitchFamily="18" charset="0"/>
              </a:rPr>
              <a:t>вводится при наличии подтвержденной информации о реальной возможности совершения террористического акта</a:t>
            </a:r>
            <a:br>
              <a:rPr lang="ru-RU" sz="2000" b="1" dirty="0" smtClean="0">
                <a:latin typeface="Times New Roman" pitchFamily="18" charset="0"/>
                <a:cs typeface="Times New Roman" pitchFamily="18" charset="0"/>
              </a:rPr>
            </a:br>
            <a:r>
              <a:rPr lang="ru-RU" sz="2000" b="1" i="1" dirty="0" smtClean="0">
                <a:latin typeface="Times New Roman" pitchFamily="18" charset="0"/>
                <a:cs typeface="Times New Roman" pitchFamily="18" charset="0"/>
              </a:rPr>
              <a:t>Критический – </a:t>
            </a:r>
            <a:r>
              <a:rPr lang="ru-RU" sz="2000" b="1" i="1" dirty="0" smtClean="0">
                <a:solidFill>
                  <a:srgbClr val="FF0000"/>
                </a:solidFill>
                <a:latin typeface="Times New Roman" pitchFamily="18" charset="0"/>
                <a:cs typeface="Times New Roman" pitchFamily="18" charset="0"/>
              </a:rPr>
              <a:t>«Красный»</a:t>
            </a:r>
          </a:p>
          <a:p>
            <a:pPr algn="ctr"/>
            <a:r>
              <a:rPr lang="ru-RU" sz="2000" b="1" dirty="0" smtClean="0">
                <a:latin typeface="Times New Roman" pitchFamily="18" charset="0"/>
                <a:cs typeface="Times New Roman" pitchFamily="18" charset="0"/>
              </a:rPr>
              <a:t>вводится при наличии информации о совершенном террористическом акте либо о совершении действий, создающих непосредственную угрозу террористического </a:t>
            </a:r>
            <a:r>
              <a:rPr lang="ru-RU" sz="2000" b="1" dirty="0" smtClean="0">
                <a:latin typeface="Times New Roman" pitchFamily="18" charset="0"/>
                <a:cs typeface="Times New Roman" pitchFamily="18" charset="0"/>
              </a:rPr>
              <a:t>акта</a:t>
            </a:r>
            <a:endParaRPr lang="ru-RU" sz="2000" i="1" dirty="0">
              <a:latin typeface="Times New Roman" pitchFamily="18" charset="0"/>
              <a:cs typeface="Times New Roman" pitchFamily="18" charset="0"/>
            </a:endParaRPr>
          </a:p>
        </p:txBody>
      </p:sp>
      <p:sp>
        <p:nvSpPr>
          <p:cNvPr id="3" name="Прямоугольник 2"/>
          <p:cNvSpPr/>
          <p:nvPr/>
        </p:nvSpPr>
        <p:spPr>
          <a:xfrm>
            <a:off x="142844" y="5934670"/>
            <a:ext cx="9001156" cy="923330"/>
          </a:xfrm>
          <a:prstGeom prst="rect">
            <a:avLst/>
          </a:prstGeom>
        </p:spPr>
        <p:txBody>
          <a:bodyPr wrap="square">
            <a:spAutoFit/>
          </a:bodyPr>
          <a:lstStyle/>
          <a:p>
            <a:pPr fontAlgn="base"/>
            <a:endParaRPr lang="ru-RU" dirty="0" smtClean="0"/>
          </a:p>
          <a:p>
            <a:pPr fontAlgn="base"/>
            <a:endParaRPr lang="ru-RU" dirty="0" smtClean="0"/>
          </a:p>
          <a:p>
            <a:pPr fontAlgn="base"/>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262979"/>
          </a:xfrm>
          <a:prstGeom prst="rect">
            <a:avLst/>
          </a:prstGeom>
        </p:spPr>
        <p:txBody>
          <a:bodyPr wrap="square">
            <a:spAutoFit/>
          </a:bodyPr>
          <a:lstStyle/>
          <a:p>
            <a:pPr algn="ctr"/>
            <a:r>
              <a:rPr lang="ru-RU" sz="2800" b="1" dirty="0" smtClean="0">
                <a:latin typeface="Times New Roman" pitchFamily="18" charset="0"/>
                <a:cs typeface="Times New Roman" pitchFamily="18" charset="0"/>
              </a:rPr>
              <a:t>ИНСТРУКЦИЯ </a:t>
            </a:r>
          </a:p>
          <a:p>
            <a:pPr algn="ctr"/>
            <a:r>
              <a:rPr lang="ru-RU" sz="2800" b="1" dirty="0" smtClean="0">
                <a:latin typeface="Times New Roman" pitchFamily="18" charset="0"/>
                <a:cs typeface="Times New Roman" pitchFamily="18" charset="0"/>
              </a:rPr>
              <a:t>ПО ДЕЙСТВИЯМ РУКОВОДИТЕЛЕЙ ОРГАНИЗАЦИЙ ПРИ УСТАНОВЛЕНИИ УРОВНЕЙ ТЕРРОРИСТИЧЕСКОЙ ОПАСНОСТИ</a:t>
            </a:r>
          </a:p>
          <a:p>
            <a:pPr algn="just"/>
            <a:r>
              <a:rPr lang="ru-RU" sz="2800" dirty="0" smtClean="0">
                <a:latin typeface="Times New Roman" pitchFamily="18" charset="0"/>
                <a:cs typeface="Times New Roman" pitchFamily="18" charset="0"/>
              </a:rPr>
              <a:t>В соответствии с требованиями </a:t>
            </a:r>
            <a:r>
              <a:rPr lang="ru-RU" sz="2800" i="1" dirty="0" smtClean="0">
                <a:latin typeface="Times New Roman" pitchFamily="18" charset="0"/>
                <a:cs typeface="Times New Roman" pitchFamily="18" charset="0"/>
              </a:rPr>
              <a:t>Указа Президента Российской Федерации от 14.06.2012 № 851 «О порядке установления уровней террористической опасности, предусматривающих принятие дополнительных мер по обеспечению безопасности личности, общества и государства» </a:t>
            </a:r>
            <a:r>
              <a:rPr lang="ru-RU" sz="2800" dirty="0" smtClean="0">
                <a:latin typeface="Times New Roman" pitchFamily="18" charset="0"/>
                <a:cs typeface="Times New Roman" pitchFamily="18" charset="0"/>
              </a:rPr>
              <a:t>руководителям организаций, при установлении  уровней террористической опасности, </a:t>
            </a:r>
            <a:r>
              <a:rPr lang="ru-RU" sz="2800" u="sng" dirty="0" smtClean="0">
                <a:latin typeface="Times New Roman" pitchFamily="18" charset="0"/>
                <a:cs typeface="Times New Roman" pitchFamily="18" charset="0"/>
              </a:rPr>
              <a:t>необходимо выполнить следующие мероприятия</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6186309"/>
          </a:xfrm>
          <a:prstGeom prst="rect">
            <a:avLst/>
          </a:prstGeom>
        </p:spPr>
        <p:txBody>
          <a:bodyPr wrap="square">
            <a:spAutoFit/>
          </a:bodyPr>
          <a:lstStyle/>
          <a:p>
            <a:pPr algn="ctr" fontAlgn="base"/>
            <a:r>
              <a:rPr lang="ru-RU" b="1" dirty="0" smtClean="0">
                <a:latin typeface="Times New Roman" pitchFamily="18" charset="0"/>
                <a:cs typeface="Times New Roman" pitchFamily="18" charset="0"/>
              </a:rPr>
              <a:t>I. При установлении повышенного («синего») уровня террористической опасности:</a:t>
            </a:r>
            <a:endParaRPr lang="ru-RU" dirty="0" smtClean="0">
              <a:latin typeface="Times New Roman" pitchFamily="18" charset="0"/>
              <a:cs typeface="Times New Roman" pitchFamily="18" charset="0"/>
            </a:endParaRPr>
          </a:p>
          <a:p>
            <a:pPr algn="just" fontAlgn="base">
              <a:buFontTx/>
              <a:buChar char="-"/>
            </a:pPr>
            <a:r>
              <a:rPr lang="ru-RU" dirty="0" smtClean="0">
                <a:latin typeface="Times New Roman" pitchFamily="18" charset="0"/>
                <a:cs typeface="Times New Roman" pitchFamily="18" charset="0"/>
              </a:rPr>
              <a:t> информировать сотрудников и охрану организации об установлении повышенного («синего») уровня террористической опасности; </a:t>
            </a:r>
          </a:p>
          <a:p>
            <a:pPr algn="just" fontAlgn="base">
              <a:buFontTx/>
              <a:buChar char="-"/>
            </a:pPr>
            <a:r>
              <a:rPr lang="ru-RU" dirty="0" smtClean="0">
                <a:latin typeface="Times New Roman" pitchFamily="18" charset="0"/>
                <a:cs typeface="Times New Roman" pitchFamily="18" charset="0"/>
              </a:rPr>
              <a:t> провести дополнительные инструктажи по порядку действий при угрозе совершения или совершении террористического акта (в том числе по действиям при обнаружении подозрительных предметов); </a:t>
            </a:r>
          </a:p>
          <a:p>
            <a:pPr algn="just" fontAlgn="base">
              <a:buFontTx/>
              <a:buChar char="-"/>
            </a:pPr>
            <a:r>
              <a:rPr lang="ru-RU" dirty="0" smtClean="0">
                <a:latin typeface="Times New Roman" pitchFamily="18" charset="0"/>
                <a:cs typeface="Times New Roman" pitchFamily="18" charset="0"/>
              </a:rPr>
              <a:t> провести проверки технологического и иного оборудования, а также усилить патрулирование прилегающей к зданию территории (каждые 2 часа), на которой находится организация, обращая особое внимание на уязвимые критические элементы и потенциально опасные участки, места хранения </a:t>
            </a:r>
            <a:r>
              <a:rPr lang="ru-RU" dirty="0" err="1" smtClean="0">
                <a:latin typeface="Times New Roman" pitchFamily="18" charset="0"/>
                <a:cs typeface="Times New Roman" pitchFamily="18" charset="0"/>
              </a:rPr>
              <a:t>пожаро</a:t>
            </a:r>
            <a:r>
              <a:rPr lang="ru-RU" dirty="0" smtClean="0">
                <a:latin typeface="Times New Roman" pitchFamily="18" charset="0"/>
                <a:cs typeface="Times New Roman" pitchFamily="18" charset="0"/>
              </a:rPr>
              <a:t>/взрывоопасных материалов, в целях выявления возможных мест закладки подозрительных предметов, подозрительных на принадлежность к взрывоопасным устройствам; </a:t>
            </a:r>
          </a:p>
          <a:p>
            <a:pPr algn="just" fontAlgn="base">
              <a:buFontTx/>
              <a:buChar char="-"/>
            </a:pPr>
            <a:r>
              <a:rPr lang="ru-RU" dirty="0" smtClean="0">
                <a:latin typeface="Times New Roman" pitchFamily="18" charset="0"/>
                <a:cs typeface="Times New Roman" pitchFamily="18" charset="0"/>
              </a:rPr>
              <a:t> при обнаружении на территории объекта, предметов, которые могут быть использованы либо принадлежать взрывным устройствам, не трогать и не вскрывать их; - - незамедлительно сообщить о находке в правоохранительные органы; </a:t>
            </a:r>
          </a:p>
          <a:p>
            <a:pPr algn="just" fontAlgn="base">
              <a:buFontTx/>
              <a:buChar char="-"/>
            </a:pPr>
            <a:r>
              <a:rPr lang="ru-RU" dirty="0" smtClean="0">
                <a:latin typeface="Times New Roman" pitchFamily="18" charset="0"/>
                <a:cs typeface="Times New Roman" pitchFamily="18" charset="0"/>
              </a:rPr>
              <a:t> обеспечить оцепление охраной подходов к обнаруженному предмету на расстоянии не менее 100 метров;</a:t>
            </a:r>
          </a:p>
          <a:p>
            <a:pPr algn="just" fontAlgn="base"/>
            <a:r>
              <a:rPr lang="ru-RU" dirty="0" smtClean="0">
                <a:latin typeface="Times New Roman" pitchFamily="18" charset="0"/>
                <a:cs typeface="Times New Roman" pitchFamily="18" charset="0"/>
              </a:rPr>
              <a:t>- ужесточить пропускной режим, досмотровые мероприятия сотрудников организаций, посетителей, транспорта. В случае противоправного проникновения в здание организации неизвестных лиц, незамедлительно информировать об этом правоохранительные органы;</a:t>
            </a:r>
          </a:p>
          <a:p>
            <a:pPr algn="just" fontAlgn="base"/>
            <a:r>
              <a:rPr lang="ru-RU" dirty="0" smtClean="0">
                <a:latin typeface="Times New Roman" pitchFamily="18" charset="0"/>
                <a:cs typeface="Times New Roman" pitchFamily="18" charset="0"/>
              </a:rPr>
              <a:t>- следить за дальнейшей информацией. При снятии (изменении) уровня террористической опасности, информировать об этом сотрудников и охрану организации.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9144000" cy="5632311"/>
          </a:xfrm>
          <a:prstGeom prst="rect">
            <a:avLst/>
          </a:prstGeom>
        </p:spPr>
        <p:txBody>
          <a:bodyPr wrap="square">
            <a:spAutoFit/>
          </a:bodyPr>
          <a:lstStyle/>
          <a:p>
            <a:pPr fontAlgn="base"/>
            <a:r>
              <a:rPr lang="ru-RU" sz="2000" b="1" dirty="0" smtClean="0">
                <a:latin typeface="Times New Roman" pitchFamily="18" charset="0"/>
                <a:cs typeface="Times New Roman" pitchFamily="18" charset="0"/>
              </a:rPr>
              <a:t>II. При установлении высокого («желтого») уровня террористической опасности:</a:t>
            </a:r>
            <a:endParaRPr lang="ru-RU" sz="2000" dirty="0" smtClean="0">
              <a:latin typeface="Times New Roman" pitchFamily="18" charset="0"/>
              <a:cs typeface="Times New Roman" pitchFamily="18" charset="0"/>
            </a:endParaRPr>
          </a:p>
          <a:p>
            <a:pPr algn="just" fontAlgn="base"/>
            <a:r>
              <a:rPr lang="ru-RU" sz="2000" dirty="0" smtClean="0">
                <a:latin typeface="Times New Roman" pitchFamily="18" charset="0"/>
                <a:cs typeface="Times New Roman" pitchFamily="18" charset="0"/>
              </a:rPr>
              <a:t>- выполнять мероприятия, предусмотренные при установлении повышенного («синего») уровня террористической опасности;</a:t>
            </a:r>
          </a:p>
          <a:p>
            <a:pPr algn="just" fontAlgn="base"/>
            <a:r>
              <a:rPr lang="ru-RU" sz="2000" dirty="0" smtClean="0">
                <a:latin typeface="Times New Roman" pitchFamily="18" charset="0"/>
                <a:cs typeface="Times New Roman" pitchFamily="18" charset="0"/>
              </a:rPr>
              <a:t>- уточнить расчет имеющихся сил и средств, предназначенных для ликвидации последствий террористического акта, а также технических средств и специального оборудования для проведения спасательных работ;</a:t>
            </a:r>
          </a:p>
          <a:p>
            <a:pPr algn="just" fontAlgn="base"/>
            <a:r>
              <a:rPr lang="ru-RU" sz="2000" dirty="0" smtClean="0">
                <a:latin typeface="Times New Roman" pitchFamily="18" charset="0"/>
                <a:cs typeface="Times New Roman" pitchFamily="18" charset="0"/>
              </a:rPr>
              <a:t>- провести дополнительные тренировки среди сотрудников организации по практическому применению сил и средств, привлекаемых в случае возникновения угрозы террористического акта;</a:t>
            </a:r>
          </a:p>
          <a:p>
            <a:pPr algn="just" fontAlgn="base"/>
            <a:r>
              <a:rPr lang="ru-RU" sz="2000" dirty="0" smtClean="0">
                <a:latin typeface="Times New Roman" pitchFamily="18" charset="0"/>
                <a:cs typeface="Times New Roman" pitchFamily="18" charset="0"/>
              </a:rPr>
              <a:t>- проверить готовность сотрудников организации, осуществляющих функции по локализации кризисных ситуаций и отработать их совместные действия по пресечению террористического акта и спасению людей;</a:t>
            </a:r>
          </a:p>
          <a:p>
            <a:pPr algn="just" fontAlgn="base"/>
            <a:r>
              <a:rPr lang="ru-RU" sz="2000" dirty="0" smtClean="0">
                <a:latin typeface="Times New Roman" pitchFamily="18" charset="0"/>
                <a:cs typeface="Times New Roman" pitchFamily="18" charset="0"/>
              </a:rPr>
              <a:t>- определить места, пригодные для временного размещения сотрудников организации, эвакуированных с объекта в случае введения правового режима </a:t>
            </a:r>
            <a:r>
              <a:rPr lang="ru-RU" sz="2000" dirty="0" err="1" smtClean="0">
                <a:latin typeface="Times New Roman" pitchFamily="18" charset="0"/>
                <a:cs typeface="Times New Roman" pitchFamily="18" charset="0"/>
              </a:rPr>
              <a:t>контртеррористической</a:t>
            </a:r>
            <a:r>
              <a:rPr lang="ru-RU" sz="2000" dirty="0" smtClean="0">
                <a:latin typeface="Times New Roman" pitchFamily="18" charset="0"/>
                <a:cs typeface="Times New Roman" pitchFamily="18" charset="0"/>
              </a:rPr>
              <a:t> операции;</a:t>
            </a:r>
          </a:p>
          <a:p>
            <a:pPr algn="just" fontAlgn="base"/>
            <a:r>
              <a:rPr lang="ru-RU" sz="2000" dirty="0" smtClean="0">
                <a:latin typeface="Times New Roman" pitchFamily="18" charset="0"/>
                <a:cs typeface="Times New Roman" pitchFamily="18" charset="0"/>
              </a:rPr>
              <a:t>- провести эвакуацию персонала, незадействованного в мероприятиях проверки технологического оборудования и осмотра территории.</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42918"/>
            <a:ext cx="9144000" cy="5632311"/>
          </a:xfrm>
          <a:prstGeom prst="rect">
            <a:avLst/>
          </a:prstGeom>
        </p:spPr>
        <p:txBody>
          <a:bodyPr wrap="square">
            <a:spAutoFit/>
          </a:bodyPr>
          <a:lstStyle/>
          <a:p>
            <a:pPr algn="just" fontAlgn="base"/>
            <a:r>
              <a:rPr lang="ru-RU" sz="2400" b="1" dirty="0" smtClean="0">
                <a:latin typeface="Times New Roman" pitchFamily="18" charset="0"/>
                <a:cs typeface="Times New Roman" pitchFamily="18" charset="0"/>
              </a:rPr>
              <a:t>III. При установлении критического («красного») уровня террористической опасности:</a:t>
            </a:r>
            <a:endParaRPr lang="ru-RU" sz="2400" dirty="0" smtClean="0">
              <a:latin typeface="Times New Roman" pitchFamily="18" charset="0"/>
              <a:cs typeface="Times New Roman" pitchFamily="18" charset="0"/>
            </a:endParaRPr>
          </a:p>
          <a:p>
            <a:pPr algn="just" fontAlgn="base"/>
            <a:r>
              <a:rPr lang="ru-RU" sz="2400" dirty="0" smtClean="0">
                <a:latin typeface="Times New Roman" pitchFamily="18" charset="0"/>
                <a:cs typeface="Times New Roman" pitchFamily="18" charset="0"/>
              </a:rPr>
              <a:t>- выполнять мероприятия, предусмотренные при введении повышенного («синего») и высокого («желтого») уровней террористической опасности;</a:t>
            </a:r>
          </a:p>
          <a:p>
            <a:pPr algn="just" fontAlgn="base"/>
            <a:r>
              <a:rPr lang="ru-RU" sz="2400" dirty="0" smtClean="0">
                <a:latin typeface="Times New Roman" pitchFamily="18" charset="0"/>
                <a:cs typeface="Times New Roman" pitchFamily="18" charset="0"/>
              </a:rPr>
              <a:t>- усилить охрану уязвимых критических элементов и потенциально опасных участков производства;</a:t>
            </a:r>
          </a:p>
          <a:p>
            <a:pPr algn="just" fontAlgn="base"/>
            <a:r>
              <a:rPr lang="ru-RU" sz="2400" dirty="0" smtClean="0">
                <a:latin typeface="Times New Roman" pitchFamily="18" charset="0"/>
                <a:cs typeface="Times New Roman" pitchFamily="18" charset="0"/>
              </a:rPr>
              <a:t>- принять неотложные меры по спасению людей, охране имущества, оставшегося без присмотра, содействовать бесперебойной работе спасательных служб;</a:t>
            </a:r>
          </a:p>
          <a:p>
            <a:pPr algn="just" fontAlgn="base"/>
            <a:r>
              <a:rPr lang="ru-RU" sz="2400" dirty="0" smtClean="0">
                <a:latin typeface="Times New Roman" pitchFamily="18" charset="0"/>
                <a:cs typeface="Times New Roman" pitchFamily="18" charset="0"/>
              </a:rPr>
              <a:t>- обеспечить эвакуацию всего оперативного персонала с объекта в случае введения режима </a:t>
            </a:r>
            <a:r>
              <a:rPr lang="ru-RU" sz="2400" dirty="0" err="1" smtClean="0">
                <a:latin typeface="Times New Roman" pitchFamily="18" charset="0"/>
                <a:cs typeface="Times New Roman" pitchFamily="18" charset="0"/>
              </a:rPr>
              <a:t>контртеррористической</a:t>
            </a:r>
            <a:r>
              <a:rPr lang="ru-RU" sz="2400" dirty="0" smtClean="0">
                <a:latin typeface="Times New Roman" pitchFamily="18" charset="0"/>
                <a:cs typeface="Times New Roman" pitchFamily="18" charset="0"/>
              </a:rPr>
              <a:t> операции;</a:t>
            </a:r>
          </a:p>
          <a:p>
            <a:pPr algn="just" fontAlgn="base"/>
            <a:r>
              <a:rPr lang="ru-RU" sz="2400" dirty="0" smtClean="0">
                <a:latin typeface="Times New Roman" pitchFamily="18" charset="0"/>
                <a:cs typeface="Times New Roman" pitchFamily="18" charset="0"/>
              </a:rPr>
              <a:t>- содействовать приведению в состояние готовности группировки сил и средств, созданной для проведения </a:t>
            </a:r>
            <a:r>
              <a:rPr lang="ru-RU" sz="2400" dirty="0" err="1" smtClean="0">
                <a:latin typeface="Times New Roman" pitchFamily="18" charset="0"/>
                <a:cs typeface="Times New Roman" pitchFamily="18" charset="0"/>
              </a:rPr>
              <a:t>контртеррористической</a:t>
            </a:r>
            <a:r>
              <a:rPr lang="ru-RU" sz="2400" dirty="0" smtClean="0">
                <a:latin typeface="Times New Roman" pitchFamily="18" charset="0"/>
                <a:cs typeface="Times New Roman" pitchFamily="18" charset="0"/>
              </a:rPr>
              <a:t> операции.</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595</TotalTime>
  <Words>5518</Words>
  <Application>Microsoft Office PowerPoint</Application>
  <PresentationFormat>Экран (4:3)</PresentationFormat>
  <Paragraphs>268</Paragraphs>
  <Slides>47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Трек</vt:lpstr>
      <vt:lpstr>Слайд 1</vt:lpstr>
      <vt:lpstr> </vt:lpstr>
      <vt:lpstr>Уровни  террористической опасности.   Алгоритм действий должностных лиц и населения при установлении различных уровней террористической опасности. </vt:lpstr>
      <vt:lpstr>Слайд 4</vt:lpstr>
      <vt:lpstr>Слайд 5</vt:lpstr>
      <vt:lpstr>Слайд 6</vt:lpstr>
      <vt:lpstr>Слайд 7</vt:lpstr>
      <vt:lpstr>Слайд 8</vt:lpstr>
      <vt:lpstr>Слайд 9</vt:lpstr>
      <vt:lpstr> Требования  к антитеррористической  защищенности объектов  (территорий) мест массового пребывания людей.</vt:lpstr>
      <vt:lpstr>Слайд 11</vt:lpstr>
      <vt:lpstr>Слайд 12</vt:lpstr>
      <vt:lpstr>Слайд 13</vt:lpstr>
      <vt:lpstr>Слайд 14</vt:lpstr>
      <vt:lpstr>Слайд 15</vt:lpstr>
      <vt:lpstr>Слайд 16</vt:lpstr>
      <vt:lpstr>Паспорт безопасности  места массового пребывания людей</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1</cp:lastModifiedBy>
  <cp:revision>121</cp:revision>
  <dcterms:modified xsi:type="dcterms:W3CDTF">2019-03-30T13:06:51Z</dcterms:modified>
</cp:coreProperties>
</file>